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84" r:id="rId6"/>
    <p:sldId id="260" r:id="rId7"/>
    <p:sldId id="283" r:id="rId8"/>
    <p:sldId id="261" r:id="rId9"/>
    <p:sldId id="285" r:id="rId10"/>
    <p:sldId id="262" r:id="rId11"/>
    <p:sldId id="263" r:id="rId12"/>
    <p:sldId id="264" r:id="rId13"/>
    <p:sldId id="280" r:id="rId14"/>
    <p:sldId id="281" r:id="rId15"/>
    <p:sldId id="282" r:id="rId16"/>
    <p:sldId id="277" r:id="rId17"/>
    <p:sldId id="278" r:id="rId18"/>
    <p:sldId id="266" r:id="rId19"/>
    <p:sldId id="279" r:id="rId20"/>
    <p:sldId id="286" r:id="rId21"/>
    <p:sldId id="267" r:id="rId22"/>
    <p:sldId id="268" r:id="rId23"/>
    <p:sldId id="269" r:id="rId24"/>
    <p:sldId id="270" r:id="rId25"/>
    <p:sldId id="271" r:id="rId26"/>
    <p:sldId id="272" r:id="rId27"/>
    <p:sldId id="273" r:id="rId28"/>
    <p:sldId id="275" r:id="rId29"/>
    <p:sldId id="274"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2" d="100"/>
          <a:sy n="62" d="100"/>
        </p:scale>
        <p:origin x="-1374"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74FAEB6-77C0-47B9-A45A-05E7B4FA2C86}" type="datetimeFigureOut">
              <a:rPr lang="en-US" smtClean="0"/>
              <a:t>11/7/2020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660B97-9BF2-4D59-8083-2C6996C8A7C7}" type="slidenum">
              <a:rPr lang="en-US" smtClean="0"/>
              <a:t>‹#›</a:t>
            </a:fld>
            <a:endParaRPr lang="en-US"/>
          </a:p>
        </p:txBody>
      </p:sp>
    </p:spTree>
    <p:extLst>
      <p:ext uri="{BB962C8B-B14F-4D97-AF65-F5344CB8AC3E}">
        <p14:creationId xmlns:p14="http://schemas.microsoft.com/office/powerpoint/2010/main" val="5788191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4FAEB6-77C0-47B9-A45A-05E7B4FA2C86}" type="datetimeFigureOut">
              <a:rPr lang="en-US" smtClean="0"/>
              <a:t>11/7/2020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660B97-9BF2-4D59-8083-2C6996C8A7C7}" type="slidenum">
              <a:rPr lang="en-US" smtClean="0"/>
              <a:t>‹#›</a:t>
            </a:fld>
            <a:endParaRPr lang="en-US"/>
          </a:p>
        </p:txBody>
      </p:sp>
    </p:spTree>
    <p:extLst>
      <p:ext uri="{BB962C8B-B14F-4D97-AF65-F5344CB8AC3E}">
        <p14:creationId xmlns:p14="http://schemas.microsoft.com/office/powerpoint/2010/main" val="37449621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74FAEB6-77C0-47B9-A45A-05E7B4FA2C86}" type="datetimeFigureOut">
              <a:rPr lang="en-US" smtClean="0"/>
              <a:t>11/7/2020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660B97-9BF2-4D59-8083-2C6996C8A7C7}" type="slidenum">
              <a:rPr lang="en-US" smtClean="0"/>
              <a:t>‹#›</a:t>
            </a:fld>
            <a:endParaRPr lang="en-US"/>
          </a:p>
        </p:txBody>
      </p:sp>
    </p:spTree>
    <p:extLst>
      <p:ext uri="{BB962C8B-B14F-4D97-AF65-F5344CB8AC3E}">
        <p14:creationId xmlns:p14="http://schemas.microsoft.com/office/powerpoint/2010/main" val="36730175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74FAEB6-77C0-47B9-A45A-05E7B4FA2C86}" type="datetimeFigureOut">
              <a:rPr lang="en-US" smtClean="0"/>
              <a:t>11/7/2020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660B97-9BF2-4D59-8083-2C6996C8A7C7}" type="slidenum">
              <a:rPr lang="en-US" smtClean="0"/>
              <a:t>‹#›</a:t>
            </a:fld>
            <a:endParaRPr lang="en-US"/>
          </a:p>
        </p:txBody>
      </p:sp>
    </p:spTree>
    <p:extLst>
      <p:ext uri="{BB962C8B-B14F-4D97-AF65-F5344CB8AC3E}">
        <p14:creationId xmlns:p14="http://schemas.microsoft.com/office/powerpoint/2010/main" val="30661988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74FAEB6-77C0-47B9-A45A-05E7B4FA2C86}" type="datetimeFigureOut">
              <a:rPr lang="en-US" smtClean="0"/>
              <a:t>11/7/2020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C660B97-9BF2-4D59-8083-2C6996C8A7C7}" type="slidenum">
              <a:rPr lang="en-US" smtClean="0"/>
              <a:t>‹#›</a:t>
            </a:fld>
            <a:endParaRPr lang="en-US"/>
          </a:p>
        </p:txBody>
      </p:sp>
    </p:spTree>
    <p:extLst>
      <p:ext uri="{BB962C8B-B14F-4D97-AF65-F5344CB8AC3E}">
        <p14:creationId xmlns:p14="http://schemas.microsoft.com/office/powerpoint/2010/main" val="11881494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74FAEB6-77C0-47B9-A45A-05E7B4FA2C86}" type="datetimeFigureOut">
              <a:rPr lang="en-US" smtClean="0"/>
              <a:t>11/7/2020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C660B97-9BF2-4D59-8083-2C6996C8A7C7}" type="slidenum">
              <a:rPr lang="en-US" smtClean="0"/>
              <a:t>‹#›</a:t>
            </a:fld>
            <a:endParaRPr lang="en-US"/>
          </a:p>
        </p:txBody>
      </p:sp>
    </p:spTree>
    <p:extLst>
      <p:ext uri="{BB962C8B-B14F-4D97-AF65-F5344CB8AC3E}">
        <p14:creationId xmlns:p14="http://schemas.microsoft.com/office/powerpoint/2010/main" val="12420389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4FAEB6-77C0-47B9-A45A-05E7B4FA2C86}" type="datetimeFigureOut">
              <a:rPr lang="en-US" smtClean="0"/>
              <a:t>11/7/2020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C660B97-9BF2-4D59-8083-2C6996C8A7C7}" type="slidenum">
              <a:rPr lang="en-US" smtClean="0"/>
              <a:t>‹#›</a:t>
            </a:fld>
            <a:endParaRPr lang="en-US"/>
          </a:p>
        </p:txBody>
      </p:sp>
    </p:spTree>
    <p:extLst>
      <p:ext uri="{BB962C8B-B14F-4D97-AF65-F5344CB8AC3E}">
        <p14:creationId xmlns:p14="http://schemas.microsoft.com/office/powerpoint/2010/main" val="18859227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74FAEB6-77C0-47B9-A45A-05E7B4FA2C86}" type="datetimeFigureOut">
              <a:rPr lang="en-US" smtClean="0"/>
              <a:t>11/7/2020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660B97-9BF2-4D59-8083-2C6996C8A7C7}" type="slidenum">
              <a:rPr lang="en-US" smtClean="0"/>
              <a:t>‹#›</a:t>
            </a:fld>
            <a:endParaRPr lang="en-US"/>
          </a:p>
        </p:txBody>
      </p:sp>
    </p:spTree>
    <p:extLst>
      <p:ext uri="{BB962C8B-B14F-4D97-AF65-F5344CB8AC3E}">
        <p14:creationId xmlns:p14="http://schemas.microsoft.com/office/powerpoint/2010/main" val="90692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74FAEB6-77C0-47B9-A45A-05E7B4FA2C86}" type="datetimeFigureOut">
              <a:rPr lang="en-US" smtClean="0"/>
              <a:t>11/7/2020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660B97-9BF2-4D59-8083-2C6996C8A7C7}" type="slidenum">
              <a:rPr lang="en-US" smtClean="0"/>
              <a:t>‹#›</a:t>
            </a:fld>
            <a:endParaRPr lang="en-US"/>
          </a:p>
        </p:txBody>
      </p:sp>
    </p:spTree>
    <p:extLst>
      <p:ext uri="{BB962C8B-B14F-4D97-AF65-F5344CB8AC3E}">
        <p14:creationId xmlns:p14="http://schemas.microsoft.com/office/powerpoint/2010/main" val="10499240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4FAEB6-77C0-47B9-A45A-05E7B4FA2C86}" type="datetimeFigureOut">
              <a:rPr lang="en-US" smtClean="0"/>
              <a:t>11/7/2020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660B97-9BF2-4D59-8083-2C6996C8A7C7}" type="slidenum">
              <a:rPr lang="en-US" smtClean="0"/>
              <a:t>‹#›</a:t>
            </a:fld>
            <a:endParaRPr lang="en-US"/>
          </a:p>
        </p:txBody>
      </p:sp>
    </p:spTree>
    <p:extLst>
      <p:ext uri="{BB962C8B-B14F-4D97-AF65-F5344CB8AC3E}">
        <p14:creationId xmlns:p14="http://schemas.microsoft.com/office/powerpoint/2010/main" val="7931698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4FAEB6-77C0-47B9-A45A-05E7B4FA2C86}" type="datetimeFigureOut">
              <a:rPr lang="en-US" smtClean="0"/>
              <a:t>11/7/2020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660B97-9BF2-4D59-8083-2C6996C8A7C7}" type="slidenum">
              <a:rPr lang="en-US" smtClean="0"/>
              <a:t>‹#›</a:t>
            </a:fld>
            <a:endParaRPr lang="en-US"/>
          </a:p>
        </p:txBody>
      </p:sp>
    </p:spTree>
    <p:extLst>
      <p:ext uri="{BB962C8B-B14F-4D97-AF65-F5344CB8AC3E}">
        <p14:creationId xmlns:p14="http://schemas.microsoft.com/office/powerpoint/2010/main" val="29643417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4FAEB6-77C0-47B9-A45A-05E7B4FA2C86}" type="datetimeFigureOut">
              <a:rPr lang="en-US" smtClean="0"/>
              <a:t>11/7/2020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660B97-9BF2-4D59-8083-2C6996C8A7C7}" type="slidenum">
              <a:rPr lang="en-US" smtClean="0"/>
              <a:t>‹#›</a:t>
            </a:fld>
            <a:endParaRPr lang="en-US"/>
          </a:p>
        </p:txBody>
      </p:sp>
    </p:spTree>
    <p:extLst>
      <p:ext uri="{BB962C8B-B14F-4D97-AF65-F5344CB8AC3E}">
        <p14:creationId xmlns:p14="http://schemas.microsoft.com/office/powerpoint/2010/main" val="16927408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43001"/>
            <a:ext cx="7772400" cy="2457450"/>
          </a:xfrm>
        </p:spPr>
        <p:txBody>
          <a:bodyPr>
            <a:noAutofit/>
          </a:bodyPr>
          <a:lstStyle/>
          <a:p>
            <a:r>
              <a:rPr lang="id-ID" sz="8000" b="1" dirty="0" smtClean="0"/>
              <a:t>Praktikum Fitokimia</a:t>
            </a:r>
            <a:endParaRPr lang="en-US" sz="8000" b="1" dirty="0"/>
          </a:p>
        </p:txBody>
      </p:sp>
      <p:sp>
        <p:nvSpPr>
          <p:cNvPr id="3" name="Subtitle 2"/>
          <p:cNvSpPr>
            <a:spLocks noGrp="1"/>
          </p:cNvSpPr>
          <p:nvPr>
            <p:ph type="subTitle" idx="1"/>
          </p:nvPr>
        </p:nvSpPr>
        <p:spPr>
          <a:xfrm>
            <a:off x="457200" y="5867400"/>
            <a:ext cx="2895600" cy="533400"/>
          </a:xfrm>
        </p:spPr>
        <p:txBody>
          <a:bodyPr>
            <a:normAutofit lnSpcReduction="10000"/>
          </a:bodyPr>
          <a:lstStyle/>
          <a:p>
            <a:r>
              <a:rPr lang="id-ID" dirty="0" smtClean="0"/>
              <a:t>Retno Fitriati</a:t>
            </a:r>
            <a:endParaRPr lang="en-US" dirty="0"/>
          </a:p>
        </p:txBody>
      </p:sp>
    </p:spTree>
    <p:extLst>
      <p:ext uri="{BB962C8B-B14F-4D97-AF65-F5344CB8AC3E}">
        <p14:creationId xmlns:p14="http://schemas.microsoft.com/office/powerpoint/2010/main" val="31731194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Skrining</a:t>
            </a:r>
            <a:r>
              <a:rPr lang="en-US" b="1" dirty="0" smtClean="0"/>
              <a:t> </a:t>
            </a:r>
            <a:r>
              <a:rPr lang="en-US" b="1" dirty="0" err="1" smtClean="0"/>
              <a:t>fitokimia</a:t>
            </a:r>
            <a:endParaRPr lang="en-US" b="1" dirty="0"/>
          </a:p>
        </p:txBody>
      </p:sp>
      <p:sp>
        <p:nvSpPr>
          <p:cNvPr id="3" name="Content Placeholder 2"/>
          <p:cNvSpPr>
            <a:spLocks noGrp="1"/>
          </p:cNvSpPr>
          <p:nvPr>
            <p:ph idx="1"/>
          </p:nvPr>
        </p:nvSpPr>
        <p:spPr/>
        <p:txBody>
          <a:bodyPr/>
          <a:lstStyle/>
          <a:p>
            <a:pPr marL="0" indent="0" algn="ctr">
              <a:buNone/>
            </a:pPr>
            <a:r>
              <a:rPr lang="id-ID" dirty="0"/>
              <a:t>Skirining fitokimia merupakan proses penapisan/pencarian kandungan zat dalam satu golongan atau kandungan zat dalam suatu tumbuhan dari berbagai jenis tumbuhan , serta mengetahui atau mempelajari zat apa saja atau golongan zat apa saja yang terdapat dalam satu jenis tumbuhan.</a:t>
            </a:r>
            <a:endParaRPr lang="en-US" dirty="0"/>
          </a:p>
        </p:txBody>
      </p:sp>
    </p:spTree>
    <p:extLst>
      <p:ext uri="{BB962C8B-B14F-4D97-AF65-F5344CB8AC3E}">
        <p14:creationId xmlns:p14="http://schemas.microsoft.com/office/powerpoint/2010/main" val="10438235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smtClean="0"/>
              <a:t>Persyaratan skrining fitokimia</a:t>
            </a:r>
            <a:endParaRPr lang="en-US" dirty="0"/>
          </a:p>
        </p:txBody>
      </p:sp>
      <p:sp>
        <p:nvSpPr>
          <p:cNvPr id="3" name="Content Placeholder 2"/>
          <p:cNvSpPr>
            <a:spLocks noGrp="1"/>
          </p:cNvSpPr>
          <p:nvPr>
            <p:ph idx="1"/>
          </p:nvPr>
        </p:nvSpPr>
        <p:spPr/>
        <p:txBody>
          <a:bodyPr>
            <a:normAutofit/>
          </a:bodyPr>
          <a:lstStyle/>
          <a:p>
            <a:pPr>
              <a:buFont typeface="Wingdings" pitchFamily="2" charset="2"/>
              <a:buChar char="§"/>
            </a:pPr>
            <a:r>
              <a:rPr lang="id-ID" sz="2400" dirty="0" smtClean="0"/>
              <a:t>Metodenya </a:t>
            </a:r>
            <a:r>
              <a:rPr lang="id-ID" sz="2400" dirty="0"/>
              <a:t>sederhana</a:t>
            </a:r>
            <a:endParaRPr lang="en-US" sz="2400" dirty="0"/>
          </a:p>
          <a:p>
            <a:pPr>
              <a:buFont typeface="Wingdings" pitchFamily="2" charset="2"/>
              <a:buChar char="§"/>
            </a:pPr>
            <a:r>
              <a:rPr lang="id-ID" sz="2400" dirty="0"/>
              <a:t>Dapat dilakukan secara cepat</a:t>
            </a:r>
            <a:endParaRPr lang="en-US" sz="2400" dirty="0"/>
          </a:p>
          <a:p>
            <a:pPr>
              <a:buFont typeface="Wingdings" pitchFamily="2" charset="2"/>
              <a:buChar char="§"/>
            </a:pPr>
            <a:r>
              <a:rPr lang="id-ID" sz="2400" dirty="0"/>
              <a:t>Peralatan sederhana dan sedikit</a:t>
            </a:r>
            <a:endParaRPr lang="en-US" sz="2400" dirty="0"/>
          </a:p>
          <a:p>
            <a:pPr>
              <a:buFont typeface="Wingdings" pitchFamily="2" charset="2"/>
              <a:buChar char="§"/>
            </a:pPr>
            <a:r>
              <a:rPr lang="id-ID" sz="2400" dirty="0"/>
              <a:t>Metodenya selektif terhadap kandungan zat yang diteliti</a:t>
            </a:r>
            <a:endParaRPr lang="en-US" sz="2400" dirty="0"/>
          </a:p>
          <a:p>
            <a:pPr>
              <a:buFont typeface="Wingdings" pitchFamily="2" charset="2"/>
              <a:buChar char="§"/>
            </a:pPr>
            <a:r>
              <a:rPr lang="id-ID" sz="2400" dirty="0"/>
              <a:t>Hasilnya memberikan gambaran kuantitatif</a:t>
            </a:r>
            <a:endParaRPr lang="en-US" sz="2400" dirty="0"/>
          </a:p>
          <a:p>
            <a:pPr>
              <a:buFont typeface="Wingdings" pitchFamily="2" charset="2"/>
              <a:buChar char="§"/>
            </a:pPr>
            <a:r>
              <a:rPr lang="id-ID" sz="2400" dirty="0"/>
              <a:t>Memberikan informasi tambahan yang </a:t>
            </a:r>
            <a:r>
              <a:rPr lang="id-ID" sz="2400" dirty="0" smtClean="0"/>
              <a:t>bernilai</a:t>
            </a:r>
          </a:p>
          <a:p>
            <a:pPr>
              <a:buFont typeface="Wingdings" pitchFamily="2" charset="2"/>
              <a:buChar char="§"/>
            </a:pPr>
            <a:r>
              <a:rPr lang="id-ID" sz="2400" dirty="0" smtClean="0"/>
              <a:t>Skrining </a:t>
            </a:r>
            <a:r>
              <a:rPr lang="id-ID" sz="2400" dirty="0"/>
              <a:t>dapat dilakukan pada smplisia segar maupun simplisia kering. Sebelum dilakukan skrining simplisia terlebih dahulu haruis diekstraksi. </a:t>
            </a:r>
            <a:r>
              <a:rPr lang="id-ID" sz="2400" dirty="0" smtClean="0"/>
              <a:t>Ada </a:t>
            </a:r>
            <a:r>
              <a:rPr lang="id-ID" sz="2400" dirty="0"/>
              <a:t>dua prosedur ekstraksi, yaitu :</a:t>
            </a:r>
            <a:endParaRPr lang="en-US" sz="2400" dirty="0"/>
          </a:p>
        </p:txBody>
      </p:sp>
    </p:spTree>
    <p:extLst>
      <p:ext uri="{BB962C8B-B14F-4D97-AF65-F5344CB8AC3E}">
        <p14:creationId xmlns:p14="http://schemas.microsoft.com/office/powerpoint/2010/main" val="18603026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b="1" dirty="0" smtClean="0"/>
              <a:t>Ekstraksi</a:t>
            </a:r>
            <a:endParaRPr lang="en-US" b="1" dirty="0"/>
          </a:p>
        </p:txBody>
      </p:sp>
      <p:sp>
        <p:nvSpPr>
          <p:cNvPr id="3" name="Content Placeholder 2"/>
          <p:cNvSpPr>
            <a:spLocks noGrp="1"/>
          </p:cNvSpPr>
          <p:nvPr>
            <p:ph idx="1"/>
          </p:nvPr>
        </p:nvSpPr>
        <p:spPr>
          <a:xfrm>
            <a:off x="457200" y="1143000"/>
            <a:ext cx="8229600" cy="4983163"/>
          </a:xfrm>
        </p:spPr>
        <p:txBody>
          <a:bodyPr>
            <a:normAutofit lnSpcReduction="10000"/>
          </a:bodyPr>
          <a:lstStyle/>
          <a:p>
            <a:pPr lvl="0"/>
            <a:r>
              <a:rPr lang="id-ID" b="1" dirty="0" smtClean="0"/>
              <a:t>Ekstraksi secara Panas</a:t>
            </a:r>
          </a:p>
          <a:p>
            <a:pPr marL="914400" lvl="1" indent="-514350">
              <a:buFont typeface="+mj-lt"/>
              <a:buAutoNum type="arabicPeriod"/>
            </a:pPr>
            <a:r>
              <a:rPr lang="id-ID" b="1" dirty="0" smtClean="0"/>
              <a:t>Digesti</a:t>
            </a:r>
            <a:endParaRPr lang="id-ID" b="1" dirty="0" smtClean="0"/>
          </a:p>
          <a:p>
            <a:pPr marL="914400" lvl="1" indent="-514350">
              <a:buFont typeface="+mj-lt"/>
              <a:buAutoNum type="arabicPeriod"/>
            </a:pPr>
            <a:r>
              <a:rPr lang="id-ID" b="1" dirty="0" smtClean="0"/>
              <a:t>Rebusan </a:t>
            </a:r>
          </a:p>
          <a:p>
            <a:pPr marL="914400" lvl="1" indent="-514350">
              <a:buFont typeface="+mj-lt"/>
              <a:buAutoNum type="arabicPeriod"/>
            </a:pPr>
            <a:r>
              <a:rPr lang="id-ID" b="1" dirty="0" smtClean="0"/>
              <a:t>Infus</a:t>
            </a:r>
            <a:endParaRPr lang="id-ID" b="1" dirty="0" smtClean="0"/>
          </a:p>
          <a:p>
            <a:pPr marL="914400" lvl="1" indent="-514350">
              <a:buFont typeface="+mj-lt"/>
              <a:buAutoNum type="arabicPeriod"/>
            </a:pPr>
            <a:r>
              <a:rPr lang="id-ID" b="1" dirty="0" smtClean="0"/>
              <a:t>Decock</a:t>
            </a:r>
          </a:p>
          <a:p>
            <a:pPr marL="914400" lvl="1" indent="-514350">
              <a:buFont typeface="+mj-lt"/>
              <a:buAutoNum type="arabicPeriod"/>
            </a:pPr>
            <a:r>
              <a:rPr lang="id-ID" b="1" dirty="0" smtClean="0"/>
              <a:t>Refluks</a:t>
            </a:r>
          </a:p>
          <a:p>
            <a:pPr marL="914400" lvl="1" indent="-514350">
              <a:buFont typeface="+mj-lt"/>
              <a:buAutoNum type="arabicPeriod"/>
            </a:pPr>
            <a:r>
              <a:rPr lang="id-ID" b="1" dirty="0" smtClean="0"/>
              <a:t>Sokhlet</a:t>
            </a:r>
          </a:p>
          <a:p>
            <a:pPr lvl="0"/>
            <a:r>
              <a:rPr lang="id-ID" b="1" dirty="0" smtClean="0"/>
              <a:t>Ekstraksi secara dingin</a:t>
            </a:r>
          </a:p>
          <a:p>
            <a:pPr marL="914400" lvl="1" indent="-514350">
              <a:buFont typeface="+mj-lt"/>
              <a:buAutoNum type="arabicPeriod"/>
            </a:pPr>
            <a:r>
              <a:rPr lang="id-ID" b="1" dirty="0" smtClean="0"/>
              <a:t>Maserasi</a:t>
            </a:r>
          </a:p>
          <a:p>
            <a:pPr marL="914400" lvl="1" indent="-514350">
              <a:buFont typeface="+mj-lt"/>
              <a:buAutoNum type="arabicPeriod"/>
            </a:pPr>
            <a:r>
              <a:rPr lang="id-ID" b="1" dirty="0" smtClean="0"/>
              <a:t>Perkolasi</a:t>
            </a:r>
            <a:endParaRPr lang="en-US" b="1" dirty="0" smtClean="0"/>
          </a:p>
          <a:p>
            <a:pPr marL="0" lvl="0" indent="0">
              <a:buNone/>
            </a:pPr>
            <a:endParaRPr lang="en-US" b="1" dirty="0" smtClean="0"/>
          </a:p>
          <a:p>
            <a:endParaRPr lang="en-US" dirty="0"/>
          </a:p>
        </p:txBody>
      </p:sp>
    </p:spTree>
    <p:extLst>
      <p:ext uri="{BB962C8B-B14F-4D97-AF65-F5344CB8AC3E}">
        <p14:creationId xmlns:p14="http://schemas.microsoft.com/office/powerpoint/2010/main" val="35548032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smtClean="0"/>
              <a:t>Cara kerka Rebusan</a:t>
            </a:r>
            <a:endParaRPr lang="en-US" b="1" dirty="0"/>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457200" y="1600200"/>
                <a:ext cx="8229600" cy="4876800"/>
              </a:xfrm>
            </p:spPr>
            <p:txBody>
              <a:bodyPr>
                <a:normAutofit/>
              </a:bodyPr>
              <a:lstStyle/>
              <a:p>
                <a:r>
                  <a:rPr lang="en-US" dirty="0" smtClean="0"/>
                  <a:t>Sampel</a:t>
                </a:r>
                <a:r>
                  <a:rPr lang="en-US" dirty="0"/>
                  <a:t> </a:t>
                </a:r>
                <a:r>
                  <a:rPr lang="en-US" dirty="0" err="1" smtClean="0"/>
                  <a:t>sebanyak</a:t>
                </a:r>
                <a:r>
                  <a:rPr lang="en-US" dirty="0" smtClean="0"/>
                  <a:t> </a:t>
                </a:r>
                <a:r>
                  <a:rPr lang="en-US" dirty="0"/>
                  <a:t>20 g </a:t>
                </a:r>
                <a:r>
                  <a:rPr lang="id-ID" dirty="0" smtClean="0"/>
                  <a:t>, </a:t>
                </a:r>
                <a:r>
                  <a:rPr lang="en-US" dirty="0" err="1" smtClean="0"/>
                  <a:t>penyarian</a:t>
                </a:r>
                <a:r>
                  <a:rPr lang="en-US" dirty="0" smtClean="0"/>
                  <a:t> </a:t>
                </a:r>
                <a:r>
                  <a:rPr lang="en-US" dirty="0" err="1"/>
                  <a:t>perebusan</a:t>
                </a:r>
                <a:r>
                  <a:rPr lang="en-US" dirty="0"/>
                  <a:t> </a:t>
                </a:r>
                <a:r>
                  <a:rPr lang="en-US" dirty="0" err="1"/>
                  <a:t>dengan</a:t>
                </a:r>
                <a:r>
                  <a:rPr lang="en-US" dirty="0"/>
                  <a:t> </a:t>
                </a:r>
                <a:r>
                  <a:rPr lang="en-US" dirty="0" err="1"/>
                  <a:t>menggunakan</a:t>
                </a:r>
                <a:r>
                  <a:rPr lang="en-US" dirty="0"/>
                  <a:t> </a:t>
                </a:r>
                <a:r>
                  <a:rPr lang="en-US" dirty="0" err="1"/>
                  <a:t>pemanasan</a:t>
                </a:r>
                <a:r>
                  <a:rPr lang="en-US" dirty="0"/>
                  <a:t> air 200 ml (1 : 10) </a:t>
                </a:r>
                <a:r>
                  <a:rPr lang="en-US" dirty="0" err="1"/>
                  <a:t>pada</a:t>
                </a:r>
                <a:r>
                  <a:rPr lang="en-US" dirty="0"/>
                  <a:t> </a:t>
                </a:r>
                <a:r>
                  <a:rPr lang="en-US" dirty="0" err="1"/>
                  <a:t>suhu</a:t>
                </a:r>
                <a:r>
                  <a:rPr lang="en-US" dirty="0"/>
                  <a:t> </a:t>
                </a:r>
                <a:r>
                  <a:rPr lang="id-ID" dirty="0" smtClean="0"/>
                  <a:t>90 </a:t>
                </a:r>
                <a14:m>
                  <m:oMath xmlns:m="http://schemas.openxmlformats.org/officeDocument/2006/math">
                    <m:r>
                      <a:rPr lang="id-ID" i="1" smtClean="0">
                        <a:latin typeface="Cambria Math"/>
                        <a:ea typeface="Cambria Math"/>
                      </a:rPr>
                      <m:t>℃</m:t>
                    </m:r>
                    <m:r>
                      <a:rPr lang="id-ID" b="0" i="1" smtClean="0">
                        <a:latin typeface="Cambria Math"/>
                        <a:ea typeface="Cambria Math"/>
                      </a:rPr>
                      <m:t> </m:t>
                    </m:r>
                  </m:oMath>
                </a14:m>
                <a:r>
                  <a:rPr lang="id-ID" dirty="0" smtClean="0"/>
                  <a:t> </a:t>
                </a:r>
                <a:r>
                  <a:rPr lang="en-US" dirty="0" smtClean="0"/>
                  <a:t>selama </a:t>
                </a:r>
                <a:r>
                  <a:rPr lang="en-US" dirty="0"/>
                  <a:t>15 </a:t>
                </a:r>
                <a:r>
                  <a:rPr lang="en-US" dirty="0" err="1"/>
                  <a:t>menit</a:t>
                </a:r>
                <a:r>
                  <a:rPr lang="en-US" dirty="0"/>
                  <a:t> </a:t>
                </a:r>
                <a:r>
                  <a:rPr lang="en-US" dirty="0" err="1"/>
                  <a:t>pemanasan</a:t>
                </a:r>
                <a:r>
                  <a:rPr lang="en-US" dirty="0"/>
                  <a:t>. </a:t>
                </a:r>
                <a:endParaRPr lang="id-ID" dirty="0" smtClean="0"/>
              </a:p>
              <a:p>
                <a:r>
                  <a:rPr lang="en-US" dirty="0" err="1" smtClean="0"/>
                  <a:t>Saring</a:t>
                </a:r>
                <a:r>
                  <a:rPr lang="en-US" dirty="0" smtClean="0"/>
                  <a:t> </a:t>
                </a:r>
                <a:r>
                  <a:rPr lang="en-US" dirty="0" err="1"/>
                  <a:t>filtrat</a:t>
                </a:r>
                <a:r>
                  <a:rPr lang="en-US" dirty="0"/>
                  <a:t> </a:t>
                </a:r>
                <a:r>
                  <a:rPr lang="en-US" dirty="0" err="1"/>
                  <a:t>dan</a:t>
                </a:r>
                <a:r>
                  <a:rPr lang="en-US" dirty="0"/>
                  <a:t> </a:t>
                </a:r>
                <a:r>
                  <a:rPr lang="en-US" dirty="0" err="1"/>
                  <a:t>masukkan</a:t>
                </a:r>
                <a:r>
                  <a:rPr lang="en-US" dirty="0"/>
                  <a:t> </a:t>
                </a:r>
                <a:r>
                  <a:rPr lang="en-US" dirty="0" err="1"/>
                  <a:t>ke</a:t>
                </a:r>
                <a:r>
                  <a:rPr lang="en-US" dirty="0"/>
                  <a:t> </a:t>
                </a:r>
                <a:r>
                  <a:rPr lang="en-US" dirty="0" err="1"/>
                  <a:t>labu</a:t>
                </a:r>
                <a:r>
                  <a:rPr lang="en-US" dirty="0"/>
                  <a:t> </a:t>
                </a:r>
                <a:r>
                  <a:rPr lang="en-US" dirty="0" err="1"/>
                  <a:t>ukur</a:t>
                </a:r>
                <a:r>
                  <a:rPr lang="en-US" dirty="0"/>
                  <a:t> 100 ml </a:t>
                </a:r>
                <a:r>
                  <a:rPr lang="en-US" dirty="0" err="1"/>
                  <a:t>hingga</a:t>
                </a:r>
                <a:r>
                  <a:rPr lang="en-US" dirty="0"/>
                  <a:t> </a:t>
                </a:r>
                <a:r>
                  <a:rPr lang="en-US" dirty="0" err="1"/>
                  <a:t>tanda</a:t>
                </a:r>
                <a:r>
                  <a:rPr lang="en-US" dirty="0"/>
                  <a:t> </a:t>
                </a:r>
                <a:r>
                  <a:rPr lang="en-US" dirty="0" err="1"/>
                  <a:t>batas</a:t>
                </a:r>
                <a:r>
                  <a:rPr lang="en-US" dirty="0"/>
                  <a:t>. </a:t>
                </a:r>
                <a:r>
                  <a:rPr lang="en-US" dirty="0" err="1" smtClean="0"/>
                  <a:t>filtrat</a:t>
                </a:r>
                <a:r>
                  <a:rPr lang="en-US" dirty="0" smtClean="0"/>
                  <a:t> </a:t>
                </a:r>
                <a:r>
                  <a:rPr lang="en-US" dirty="0" err="1"/>
                  <a:t>dalam</a:t>
                </a:r>
                <a:r>
                  <a:rPr lang="en-US" dirty="0"/>
                  <a:t> </a:t>
                </a:r>
                <a:r>
                  <a:rPr lang="en-US" dirty="0" err="1"/>
                  <a:t>cawan</a:t>
                </a:r>
                <a:r>
                  <a:rPr lang="en-US" dirty="0"/>
                  <a:t> </a:t>
                </a:r>
                <a:r>
                  <a:rPr lang="en-US" dirty="0" err="1"/>
                  <a:t>penguap</a:t>
                </a:r>
                <a:r>
                  <a:rPr lang="en-US" dirty="0"/>
                  <a:t> </a:t>
                </a:r>
                <a:r>
                  <a:rPr lang="en-US" dirty="0" err="1"/>
                  <a:t>dan</a:t>
                </a:r>
                <a:r>
                  <a:rPr lang="en-US" dirty="0"/>
                  <a:t> </a:t>
                </a:r>
                <a:r>
                  <a:rPr lang="en-US" dirty="0" err="1" smtClean="0"/>
                  <a:t>dikeringkan</a:t>
                </a: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1600200"/>
                <a:ext cx="8229600" cy="4876800"/>
              </a:xfrm>
              <a:blipFill rotWithShape="1">
                <a:blip r:embed="rId2"/>
                <a:stretch>
                  <a:fillRect l="-1630" t="-1625"/>
                </a:stretch>
              </a:blipFill>
            </p:spPr>
            <p:txBody>
              <a:bodyPr/>
              <a:lstStyle/>
              <a:p>
                <a:r>
                  <a:rPr lang="en-US">
                    <a:noFill/>
                  </a:rPr>
                  <a:t> </a:t>
                </a:r>
              </a:p>
            </p:txBody>
          </p:sp>
        </mc:Fallback>
      </mc:AlternateContent>
    </p:spTree>
    <p:extLst>
      <p:ext uri="{BB962C8B-B14F-4D97-AF65-F5344CB8AC3E}">
        <p14:creationId xmlns:p14="http://schemas.microsoft.com/office/powerpoint/2010/main" val="40602402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sz="5400" b="1" dirty="0" smtClean="0"/>
              <a:t>Digesti </a:t>
            </a:r>
            <a:endParaRPr lang="en-US" sz="5400" b="1" dirty="0"/>
          </a:p>
        </p:txBody>
      </p:sp>
      <p:sp>
        <p:nvSpPr>
          <p:cNvPr id="3" name="Content Placeholder 2"/>
          <p:cNvSpPr>
            <a:spLocks noGrp="1"/>
          </p:cNvSpPr>
          <p:nvPr>
            <p:ph idx="1"/>
          </p:nvPr>
        </p:nvSpPr>
        <p:spPr/>
        <p:txBody>
          <a:bodyPr/>
          <a:lstStyle/>
          <a:p>
            <a:pPr algn="ctr"/>
            <a:r>
              <a:rPr lang="id-ID" sz="4000" dirty="0"/>
              <a:t>Digesti adalah maserasi kinetik (dengan pengadukan kontinu) pada temperatur yang lebih tinggi dari temperatur ruangan (kamar) yaitu secara umum dilakukan pada tem,peratur 40 – 50 </a:t>
            </a:r>
            <a:r>
              <a:rPr lang="id-ID" sz="4000" dirty="0" smtClean="0"/>
              <a:t>derajat </a:t>
            </a:r>
            <a:r>
              <a:rPr lang="id-ID" sz="4000" dirty="0"/>
              <a:t>C.</a:t>
            </a:r>
            <a:endParaRPr lang="en-US" sz="4000" dirty="0"/>
          </a:p>
          <a:p>
            <a:endParaRPr lang="en-US" dirty="0"/>
          </a:p>
        </p:txBody>
      </p:sp>
    </p:spTree>
    <p:extLst>
      <p:ext uri="{BB962C8B-B14F-4D97-AF65-F5344CB8AC3E}">
        <p14:creationId xmlns:p14="http://schemas.microsoft.com/office/powerpoint/2010/main" val="34131855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smtClean="0"/>
              <a:t>Cara Kerja Digesti</a:t>
            </a:r>
            <a:endParaRPr lang="en-US" b="1" dirty="0"/>
          </a:p>
        </p:txBody>
      </p:sp>
      <p:sp>
        <p:nvSpPr>
          <p:cNvPr id="3" name="Content Placeholder 2"/>
          <p:cNvSpPr>
            <a:spLocks noGrp="1"/>
          </p:cNvSpPr>
          <p:nvPr>
            <p:ph idx="1"/>
          </p:nvPr>
        </p:nvSpPr>
        <p:spPr/>
        <p:txBody>
          <a:bodyPr/>
          <a:lstStyle/>
          <a:p>
            <a:r>
              <a:rPr lang="en-US" dirty="0" err="1"/>
              <a:t>Prinsip</a:t>
            </a:r>
            <a:r>
              <a:rPr lang="en-US" dirty="0"/>
              <a:t> </a:t>
            </a:r>
            <a:r>
              <a:rPr lang="en-US" dirty="0" err="1"/>
              <a:t>metode</a:t>
            </a:r>
            <a:r>
              <a:rPr lang="en-US" dirty="0"/>
              <a:t> </a:t>
            </a:r>
            <a:r>
              <a:rPr lang="en-US" b="1" dirty="0" err="1"/>
              <a:t>ekstraksi</a:t>
            </a:r>
            <a:r>
              <a:rPr lang="en-US" dirty="0"/>
              <a:t> </a:t>
            </a:r>
            <a:r>
              <a:rPr lang="en-US" dirty="0" err="1"/>
              <a:t>ini</a:t>
            </a:r>
            <a:r>
              <a:rPr lang="en-US" dirty="0"/>
              <a:t> </a:t>
            </a:r>
            <a:r>
              <a:rPr lang="en-US" dirty="0" err="1"/>
              <a:t>adalah</a:t>
            </a:r>
            <a:r>
              <a:rPr lang="en-US" dirty="0"/>
              <a:t> </a:t>
            </a:r>
            <a:r>
              <a:rPr lang="en-US" dirty="0" err="1"/>
              <a:t>dengan</a:t>
            </a:r>
            <a:r>
              <a:rPr lang="en-US" dirty="0"/>
              <a:t> </a:t>
            </a:r>
            <a:r>
              <a:rPr lang="en-US" dirty="0" err="1"/>
              <a:t>menggunakan</a:t>
            </a:r>
            <a:r>
              <a:rPr lang="en-US" dirty="0"/>
              <a:t> </a:t>
            </a:r>
            <a:r>
              <a:rPr lang="en-US" dirty="0" err="1"/>
              <a:t>suatu</a:t>
            </a:r>
            <a:r>
              <a:rPr lang="en-US" dirty="0"/>
              <a:t> </a:t>
            </a:r>
            <a:r>
              <a:rPr lang="en-US" dirty="0" err="1"/>
              <a:t>pelarut</a:t>
            </a:r>
            <a:r>
              <a:rPr lang="en-US" dirty="0"/>
              <a:t> yang </a:t>
            </a:r>
            <a:r>
              <a:rPr lang="en-US" dirty="0" err="1"/>
              <a:t>mana</a:t>
            </a:r>
            <a:r>
              <a:rPr lang="en-US" dirty="0"/>
              <a:t> </a:t>
            </a:r>
            <a:r>
              <a:rPr lang="en-US" dirty="0" err="1"/>
              <a:t>simplisia</a:t>
            </a:r>
            <a:r>
              <a:rPr lang="en-US" dirty="0"/>
              <a:t> yang </a:t>
            </a:r>
            <a:r>
              <a:rPr lang="en-US" dirty="0" err="1"/>
              <a:t>akan</a:t>
            </a:r>
            <a:r>
              <a:rPr lang="en-US" dirty="0"/>
              <a:t> </a:t>
            </a:r>
            <a:r>
              <a:rPr lang="en-US" dirty="0" err="1"/>
              <a:t>diekstraksi</a:t>
            </a:r>
            <a:r>
              <a:rPr lang="en-US" dirty="0"/>
              <a:t> </a:t>
            </a:r>
            <a:r>
              <a:rPr lang="en-US" dirty="0" err="1"/>
              <a:t>dimasukkan</a:t>
            </a:r>
            <a:r>
              <a:rPr lang="en-US" dirty="0"/>
              <a:t> </a:t>
            </a:r>
            <a:r>
              <a:rPr lang="en-US" dirty="0" err="1"/>
              <a:t>ke</a:t>
            </a:r>
            <a:r>
              <a:rPr lang="en-US" dirty="0"/>
              <a:t> </a:t>
            </a:r>
            <a:r>
              <a:rPr lang="en-US" dirty="0" err="1"/>
              <a:t>dalam</a:t>
            </a:r>
            <a:r>
              <a:rPr lang="en-US" dirty="0"/>
              <a:t> </a:t>
            </a:r>
            <a:r>
              <a:rPr lang="en-US" dirty="0" err="1"/>
              <a:t>bejana</a:t>
            </a:r>
            <a:r>
              <a:rPr lang="en-US" dirty="0"/>
              <a:t> </a:t>
            </a:r>
            <a:r>
              <a:rPr lang="en-US" dirty="0" err="1"/>
              <a:t>lalu</a:t>
            </a:r>
            <a:r>
              <a:rPr lang="en-US" dirty="0"/>
              <a:t> </a:t>
            </a:r>
            <a:r>
              <a:rPr lang="en-US" dirty="0" err="1"/>
              <a:t>ditambah</a:t>
            </a:r>
            <a:r>
              <a:rPr lang="en-US" dirty="0"/>
              <a:t> </a:t>
            </a:r>
            <a:r>
              <a:rPr lang="en-US" dirty="0" err="1"/>
              <a:t>dengan</a:t>
            </a:r>
            <a:r>
              <a:rPr lang="en-US" dirty="0"/>
              <a:t> </a:t>
            </a:r>
            <a:r>
              <a:rPr lang="en-US" dirty="0" err="1"/>
              <a:t>pelarut</a:t>
            </a:r>
            <a:r>
              <a:rPr lang="en-US" dirty="0"/>
              <a:t> 75 </a:t>
            </a:r>
            <a:r>
              <a:rPr lang="en-US" dirty="0" err="1"/>
              <a:t>bagian</a:t>
            </a:r>
            <a:r>
              <a:rPr lang="en-US" dirty="0"/>
              <a:t>, </a:t>
            </a:r>
            <a:r>
              <a:rPr lang="en-US" dirty="0" err="1"/>
              <a:t>direndam</a:t>
            </a:r>
            <a:r>
              <a:rPr lang="en-US" dirty="0"/>
              <a:t> </a:t>
            </a:r>
            <a:r>
              <a:rPr lang="en-US" dirty="0" err="1"/>
              <a:t>selama</a:t>
            </a:r>
            <a:r>
              <a:rPr lang="en-US" dirty="0"/>
              <a:t> </a:t>
            </a:r>
            <a:r>
              <a:rPr lang="en-US" dirty="0" err="1"/>
              <a:t>waktu</a:t>
            </a:r>
            <a:r>
              <a:rPr lang="en-US" dirty="0"/>
              <a:t> </a:t>
            </a:r>
            <a:r>
              <a:rPr lang="en-US" dirty="0" err="1"/>
              <a:t>tertentu</a:t>
            </a:r>
            <a:r>
              <a:rPr lang="en-US" dirty="0"/>
              <a:t> yang </a:t>
            </a:r>
            <a:r>
              <a:rPr lang="en-US" dirty="0" err="1"/>
              <a:t>pada</a:t>
            </a:r>
            <a:r>
              <a:rPr lang="en-US" dirty="0"/>
              <a:t> </a:t>
            </a:r>
            <a:r>
              <a:rPr lang="en-US" dirty="0" err="1"/>
              <a:t>umumnya</a:t>
            </a:r>
            <a:r>
              <a:rPr lang="en-US" dirty="0"/>
              <a:t> </a:t>
            </a:r>
            <a:r>
              <a:rPr lang="en-US" dirty="0" err="1"/>
              <a:t>selama</a:t>
            </a:r>
            <a:r>
              <a:rPr lang="en-US" dirty="0"/>
              <a:t> 5 </a:t>
            </a:r>
            <a:r>
              <a:rPr lang="en-US" dirty="0" err="1"/>
              <a:t>hari</a:t>
            </a:r>
            <a:r>
              <a:rPr lang="en-US" dirty="0"/>
              <a:t>, </a:t>
            </a:r>
            <a:r>
              <a:rPr lang="en-US" dirty="0" err="1"/>
              <a:t>kemudian</a:t>
            </a:r>
            <a:r>
              <a:rPr lang="en-US" dirty="0"/>
              <a:t> </a:t>
            </a:r>
            <a:r>
              <a:rPr lang="en-US" dirty="0" err="1"/>
              <a:t>sesekali</a:t>
            </a:r>
            <a:r>
              <a:rPr lang="en-US" dirty="0"/>
              <a:t> </a:t>
            </a:r>
            <a:r>
              <a:rPr lang="en-US" dirty="0" err="1"/>
              <a:t>dikocok</a:t>
            </a:r>
            <a:r>
              <a:rPr lang="en-US" dirty="0"/>
              <a:t> </a:t>
            </a:r>
            <a:r>
              <a:rPr lang="en-US" dirty="0" err="1"/>
              <a:t>atau</a:t>
            </a:r>
            <a:r>
              <a:rPr lang="en-US" dirty="0"/>
              <a:t> </a:t>
            </a:r>
            <a:r>
              <a:rPr lang="en-US" dirty="0" err="1"/>
              <a:t>diaduk</a:t>
            </a:r>
            <a:r>
              <a:rPr lang="en-US" dirty="0"/>
              <a:t>.</a:t>
            </a:r>
            <a:endParaRPr lang="en-US" dirty="0"/>
          </a:p>
        </p:txBody>
      </p:sp>
    </p:spTree>
    <p:extLst>
      <p:ext uri="{BB962C8B-B14F-4D97-AF65-F5344CB8AC3E}">
        <p14:creationId xmlns:p14="http://schemas.microsoft.com/office/powerpoint/2010/main" val="30627814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sz="6600" b="1" dirty="0" smtClean="0"/>
              <a:t>Infus </a:t>
            </a:r>
            <a:endParaRPr lang="en-US" sz="6600" b="1" dirty="0"/>
          </a:p>
        </p:txBody>
      </p:sp>
      <p:sp>
        <p:nvSpPr>
          <p:cNvPr id="3" name="Content Placeholder 2"/>
          <p:cNvSpPr>
            <a:spLocks noGrp="1"/>
          </p:cNvSpPr>
          <p:nvPr>
            <p:ph idx="1"/>
          </p:nvPr>
        </p:nvSpPr>
        <p:spPr/>
        <p:txBody>
          <a:bodyPr>
            <a:normAutofit/>
          </a:bodyPr>
          <a:lstStyle/>
          <a:p>
            <a:pPr algn="ctr"/>
            <a:r>
              <a:rPr lang="id-ID" sz="4000" dirty="0"/>
              <a:t>Infus adalah ekstraksi dengan pelrut air pada temperatur penangas air (bejana infus tercelup dalam penangas air mendidih, temperatur terukur, 96– 980 C) selama waktu tertentu (15-20 menit).</a:t>
            </a:r>
            <a:endParaRPr lang="en-US" sz="4000" dirty="0"/>
          </a:p>
        </p:txBody>
      </p:sp>
    </p:spTree>
    <p:extLst>
      <p:ext uri="{BB962C8B-B14F-4D97-AF65-F5344CB8AC3E}">
        <p14:creationId xmlns:p14="http://schemas.microsoft.com/office/powerpoint/2010/main" val="36479703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id-ID" b="1" dirty="0" smtClean="0"/>
              <a:t>Cara Kerja Infus</a:t>
            </a:r>
            <a:endParaRPr lang="en-US" b="1" dirty="0"/>
          </a:p>
        </p:txBody>
      </p:sp>
      <p:sp>
        <p:nvSpPr>
          <p:cNvPr id="3" name="Content Placeholder 2"/>
          <p:cNvSpPr>
            <a:spLocks noGrp="1"/>
          </p:cNvSpPr>
          <p:nvPr>
            <p:ph idx="1"/>
          </p:nvPr>
        </p:nvSpPr>
        <p:spPr>
          <a:xfrm>
            <a:off x="457200" y="914400"/>
            <a:ext cx="8229600" cy="5715000"/>
          </a:xfrm>
        </p:spPr>
        <p:txBody>
          <a:bodyPr>
            <a:normAutofit fontScale="70000" lnSpcReduction="20000"/>
          </a:bodyPr>
          <a:lstStyle/>
          <a:p>
            <a:pPr marL="0" indent="0">
              <a:buNone/>
            </a:pPr>
            <a:r>
              <a:rPr lang="en-US" dirty="0" err="1"/>
              <a:t>Infus</a:t>
            </a:r>
            <a:r>
              <a:rPr lang="en-US" dirty="0"/>
              <a:t> </a:t>
            </a:r>
            <a:r>
              <a:rPr lang="en-US" dirty="0" err="1"/>
              <a:t>dibuat</a:t>
            </a:r>
            <a:r>
              <a:rPr lang="en-US" dirty="0"/>
              <a:t> </a:t>
            </a:r>
            <a:r>
              <a:rPr lang="en-US" dirty="0" err="1"/>
              <a:t>dengan</a:t>
            </a:r>
            <a:r>
              <a:rPr lang="en-US" dirty="0"/>
              <a:t> </a:t>
            </a:r>
            <a:r>
              <a:rPr lang="en-US" dirty="0" err="1"/>
              <a:t>cara</a:t>
            </a:r>
            <a:r>
              <a:rPr lang="en-US" dirty="0"/>
              <a:t> :</a:t>
            </a:r>
          </a:p>
          <a:p>
            <a:pPr marL="514350" indent="-514350">
              <a:buFont typeface="+mj-lt"/>
              <a:buAutoNum type="arabicPeriod"/>
            </a:pPr>
            <a:r>
              <a:rPr lang="en-US" dirty="0" err="1" smtClean="0"/>
              <a:t>Membasahi</a:t>
            </a:r>
            <a:r>
              <a:rPr lang="en-US" dirty="0" smtClean="0"/>
              <a:t> </a:t>
            </a:r>
            <a:r>
              <a:rPr lang="en-US" dirty="0" err="1"/>
              <a:t>bahan</a:t>
            </a:r>
            <a:r>
              <a:rPr lang="en-US" dirty="0"/>
              <a:t> </a:t>
            </a:r>
            <a:r>
              <a:rPr lang="en-US" dirty="0" err="1"/>
              <a:t>bakunya</a:t>
            </a:r>
            <a:r>
              <a:rPr lang="en-US" dirty="0"/>
              <a:t>, </a:t>
            </a:r>
            <a:r>
              <a:rPr lang="en-US" dirty="0" err="1"/>
              <a:t>biasanya</a:t>
            </a:r>
            <a:r>
              <a:rPr lang="en-US" dirty="0"/>
              <a:t> </a:t>
            </a:r>
            <a:r>
              <a:rPr lang="en-US" dirty="0" err="1"/>
              <a:t>dengan</a:t>
            </a:r>
            <a:r>
              <a:rPr lang="en-US" dirty="0"/>
              <a:t> air 2 kali </a:t>
            </a:r>
            <a:r>
              <a:rPr lang="en-US" dirty="0" err="1"/>
              <a:t>bobot</a:t>
            </a:r>
            <a:r>
              <a:rPr lang="en-US" dirty="0"/>
              <a:t> </a:t>
            </a:r>
            <a:r>
              <a:rPr lang="en-US" dirty="0" err="1"/>
              <a:t>bahan</a:t>
            </a:r>
            <a:r>
              <a:rPr lang="en-US" dirty="0"/>
              <a:t>, </a:t>
            </a:r>
            <a:r>
              <a:rPr lang="en-US" dirty="0" err="1"/>
              <a:t>untuk</a:t>
            </a:r>
            <a:r>
              <a:rPr lang="en-US" dirty="0"/>
              <a:t> </a:t>
            </a:r>
            <a:r>
              <a:rPr lang="en-US" dirty="0" err="1"/>
              <a:t>bunga</a:t>
            </a:r>
            <a:r>
              <a:rPr lang="en-US" dirty="0"/>
              <a:t> 4 kali </a:t>
            </a:r>
            <a:r>
              <a:rPr lang="en-US" dirty="0" err="1"/>
              <a:t>bobot</a:t>
            </a:r>
            <a:r>
              <a:rPr lang="en-US" dirty="0"/>
              <a:t> </a:t>
            </a:r>
            <a:r>
              <a:rPr lang="en-US" dirty="0" err="1" smtClean="0"/>
              <a:t>bahan</a:t>
            </a:r>
            <a:r>
              <a:rPr lang="en-US" dirty="0" smtClean="0"/>
              <a:t>.</a:t>
            </a:r>
            <a:endParaRPr lang="en-US" dirty="0"/>
          </a:p>
          <a:p>
            <a:pPr marL="514350" indent="-514350">
              <a:buFont typeface="+mj-lt"/>
              <a:buAutoNum type="arabicPeriod"/>
            </a:pPr>
            <a:r>
              <a:rPr lang="en-US" dirty="0" err="1" smtClean="0"/>
              <a:t>Bahan</a:t>
            </a:r>
            <a:r>
              <a:rPr lang="en-US" dirty="0" smtClean="0"/>
              <a:t> </a:t>
            </a:r>
            <a:r>
              <a:rPr lang="en-US" dirty="0" err="1"/>
              <a:t>baku</a:t>
            </a:r>
            <a:r>
              <a:rPr lang="en-US" dirty="0"/>
              <a:t> </a:t>
            </a:r>
            <a:r>
              <a:rPr lang="en-US" dirty="0" err="1"/>
              <a:t>ditambah</a:t>
            </a:r>
            <a:r>
              <a:rPr lang="en-US" dirty="0"/>
              <a:t> </a:t>
            </a:r>
            <a:r>
              <a:rPr lang="en-US" dirty="0" err="1"/>
              <a:t>denga</a:t>
            </a:r>
            <a:r>
              <a:rPr lang="en-US" dirty="0"/>
              <a:t> air </a:t>
            </a:r>
            <a:r>
              <a:rPr lang="en-US" dirty="0" err="1"/>
              <a:t>dan</a:t>
            </a:r>
            <a:r>
              <a:rPr lang="en-US" dirty="0"/>
              <a:t> </a:t>
            </a:r>
            <a:r>
              <a:rPr lang="en-US" dirty="0" err="1"/>
              <a:t>dipanaskan</a:t>
            </a:r>
            <a:r>
              <a:rPr lang="en-US" dirty="0"/>
              <a:t> </a:t>
            </a:r>
            <a:r>
              <a:rPr lang="en-US" dirty="0" err="1"/>
              <a:t>selama</a:t>
            </a:r>
            <a:r>
              <a:rPr lang="en-US" dirty="0"/>
              <a:t> 15 </a:t>
            </a:r>
            <a:r>
              <a:rPr lang="en-US" dirty="0" err="1"/>
              <a:t>menit</a:t>
            </a:r>
            <a:r>
              <a:rPr lang="en-US" dirty="0"/>
              <a:t> </a:t>
            </a:r>
            <a:r>
              <a:rPr lang="en-US" dirty="0" err="1"/>
              <a:t>pada</a:t>
            </a:r>
            <a:r>
              <a:rPr lang="en-US" dirty="0"/>
              <a:t> </a:t>
            </a:r>
            <a:r>
              <a:rPr lang="en-US" dirty="0" err="1"/>
              <a:t>suhu</a:t>
            </a:r>
            <a:r>
              <a:rPr lang="en-US" dirty="0"/>
              <a:t> 90⁰-98⁰C. </a:t>
            </a:r>
            <a:r>
              <a:rPr lang="en-US" dirty="0" err="1"/>
              <a:t>Umumnya</a:t>
            </a:r>
            <a:r>
              <a:rPr lang="en-US" dirty="0"/>
              <a:t> </a:t>
            </a:r>
            <a:r>
              <a:rPr lang="en-US" dirty="0" err="1"/>
              <a:t>untuk</a:t>
            </a:r>
            <a:r>
              <a:rPr lang="en-US" dirty="0"/>
              <a:t> 100 </a:t>
            </a:r>
            <a:r>
              <a:rPr lang="en-US" dirty="0" err="1"/>
              <a:t>bagian</a:t>
            </a:r>
            <a:r>
              <a:rPr lang="en-US" dirty="0"/>
              <a:t> sari </a:t>
            </a:r>
            <a:r>
              <a:rPr lang="en-US" dirty="0" err="1"/>
              <a:t>diperlukan</a:t>
            </a:r>
            <a:r>
              <a:rPr lang="en-US" dirty="0"/>
              <a:t> 10 </a:t>
            </a:r>
            <a:r>
              <a:rPr lang="en-US" dirty="0" err="1"/>
              <a:t>bagian</a:t>
            </a:r>
            <a:r>
              <a:rPr lang="en-US" dirty="0"/>
              <a:t> </a:t>
            </a:r>
            <a:r>
              <a:rPr lang="en-US" dirty="0" err="1"/>
              <a:t>bahan</a:t>
            </a:r>
            <a:r>
              <a:rPr lang="en-US" dirty="0"/>
              <a:t>.</a:t>
            </a:r>
          </a:p>
          <a:p>
            <a:pPr marL="800100" lvl="2" indent="0">
              <a:buNone/>
            </a:pPr>
            <a:r>
              <a:rPr lang="en-US" dirty="0"/>
              <a:t>Hal </a:t>
            </a:r>
            <a:r>
              <a:rPr lang="en-US" dirty="0" err="1"/>
              <a:t>ini</a:t>
            </a:r>
            <a:r>
              <a:rPr lang="en-US" dirty="0"/>
              <a:t> </a:t>
            </a:r>
            <a:r>
              <a:rPr lang="en-US" dirty="0" err="1"/>
              <a:t>disebabkan</a:t>
            </a:r>
            <a:r>
              <a:rPr lang="en-US" dirty="0"/>
              <a:t> </a:t>
            </a:r>
            <a:r>
              <a:rPr lang="en-US" dirty="0" err="1"/>
              <a:t>karena</a:t>
            </a:r>
            <a:r>
              <a:rPr lang="en-US" dirty="0"/>
              <a:t> :</a:t>
            </a:r>
          </a:p>
          <a:p>
            <a:pPr marL="1257300" lvl="2" indent="-457200">
              <a:buFont typeface="+mj-lt"/>
              <a:buAutoNum type="alphaLcPeriod"/>
            </a:pPr>
            <a:r>
              <a:rPr lang="en-US" dirty="0" err="1" smtClean="0"/>
              <a:t>Kandungan</a:t>
            </a:r>
            <a:r>
              <a:rPr lang="en-US" dirty="0" smtClean="0"/>
              <a:t> </a:t>
            </a:r>
            <a:r>
              <a:rPr lang="en-US" dirty="0" err="1"/>
              <a:t>simplisia</a:t>
            </a:r>
            <a:r>
              <a:rPr lang="en-US" dirty="0"/>
              <a:t> </a:t>
            </a:r>
            <a:r>
              <a:rPr lang="en-US" dirty="0" err="1"/>
              <a:t>kelarutannya</a:t>
            </a:r>
            <a:r>
              <a:rPr lang="en-US" dirty="0"/>
              <a:t> </a:t>
            </a:r>
            <a:r>
              <a:rPr lang="en-US" dirty="0" err="1"/>
              <a:t>terbatas</a:t>
            </a:r>
            <a:r>
              <a:rPr lang="en-US" dirty="0"/>
              <a:t>, </a:t>
            </a:r>
            <a:r>
              <a:rPr lang="en-US" dirty="0" err="1"/>
              <a:t>misalnya</a:t>
            </a:r>
            <a:r>
              <a:rPr lang="en-US" dirty="0"/>
              <a:t> </a:t>
            </a:r>
            <a:r>
              <a:rPr lang="en-US" dirty="0" err="1"/>
              <a:t>kulit</a:t>
            </a:r>
            <a:r>
              <a:rPr lang="en-US" dirty="0"/>
              <a:t> kina </a:t>
            </a:r>
            <a:r>
              <a:rPr lang="en-US" dirty="0" err="1"/>
              <a:t>digunakan</a:t>
            </a:r>
            <a:r>
              <a:rPr lang="en-US" dirty="0"/>
              <a:t> 6 </a:t>
            </a:r>
            <a:r>
              <a:rPr lang="en-US" dirty="0" err="1"/>
              <a:t>bagian</a:t>
            </a:r>
            <a:r>
              <a:rPr lang="en-US" dirty="0"/>
              <a:t>.</a:t>
            </a:r>
          </a:p>
          <a:p>
            <a:pPr marL="1257300" lvl="2" indent="-457200">
              <a:buFont typeface="+mj-lt"/>
              <a:buAutoNum type="alphaLcPeriod"/>
            </a:pPr>
            <a:r>
              <a:rPr lang="en-US" dirty="0" err="1" smtClean="0"/>
              <a:t>Disesuaikan</a:t>
            </a:r>
            <a:r>
              <a:rPr lang="en-US" dirty="0" smtClean="0"/>
              <a:t> </a:t>
            </a:r>
            <a:r>
              <a:rPr lang="en-US" dirty="0" err="1"/>
              <a:t>dengan</a:t>
            </a:r>
            <a:r>
              <a:rPr lang="en-US" dirty="0"/>
              <a:t> </a:t>
            </a:r>
            <a:r>
              <a:rPr lang="en-US" dirty="0" err="1"/>
              <a:t>cara</a:t>
            </a:r>
            <a:r>
              <a:rPr lang="en-US" dirty="0"/>
              <a:t> </a:t>
            </a:r>
            <a:r>
              <a:rPr lang="en-US" dirty="0" err="1"/>
              <a:t>penggunaannya</a:t>
            </a:r>
            <a:r>
              <a:rPr lang="en-US" dirty="0"/>
              <a:t> </a:t>
            </a:r>
            <a:r>
              <a:rPr lang="en-US" dirty="0" err="1"/>
              <a:t>dalam</a:t>
            </a:r>
            <a:r>
              <a:rPr lang="en-US" dirty="0"/>
              <a:t> </a:t>
            </a:r>
            <a:r>
              <a:rPr lang="en-US" dirty="0" err="1"/>
              <a:t>pengobatan</a:t>
            </a:r>
            <a:r>
              <a:rPr lang="en-US" dirty="0"/>
              <a:t>, </a:t>
            </a:r>
            <a:r>
              <a:rPr lang="en-US" dirty="0" err="1"/>
              <a:t>misalnya</a:t>
            </a:r>
            <a:r>
              <a:rPr lang="en-US" dirty="0"/>
              <a:t> </a:t>
            </a:r>
            <a:r>
              <a:rPr lang="en-US" dirty="0" err="1"/>
              <a:t>daun</a:t>
            </a:r>
            <a:r>
              <a:rPr lang="en-US" dirty="0"/>
              <a:t> kumis </a:t>
            </a:r>
            <a:r>
              <a:rPr lang="en-US" dirty="0" err="1"/>
              <a:t>kucing</a:t>
            </a:r>
            <a:r>
              <a:rPr lang="en-US" dirty="0"/>
              <a:t>, </a:t>
            </a:r>
            <a:r>
              <a:rPr lang="en-US" dirty="0" err="1"/>
              <a:t>sekali</a:t>
            </a:r>
            <a:r>
              <a:rPr lang="en-US" dirty="0"/>
              <a:t> </a:t>
            </a:r>
            <a:r>
              <a:rPr lang="en-US" dirty="0" err="1"/>
              <a:t>minum</a:t>
            </a:r>
            <a:r>
              <a:rPr lang="en-US" dirty="0"/>
              <a:t> </a:t>
            </a:r>
            <a:r>
              <a:rPr lang="en-US" dirty="0" err="1"/>
              <a:t>infus</a:t>
            </a:r>
            <a:r>
              <a:rPr lang="en-US" dirty="0"/>
              <a:t> 100 cc, </a:t>
            </a:r>
            <a:r>
              <a:rPr lang="en-US" dirty="0" err="1"/>
              <a:t>karena</a:t>
            </a:r>
            <a:r>
              <a:rPr lang="en-US" dirty="0"/>
              <a:t> </a:t>
            </a:r>
            <a:r>
              <a:rPr lang="en-US" dirty="0" err="1"/>
              <a:t>itu</a:t>
            </a:r>
            <a:r>
              <a:rPr lang="en-US" dirty="0"/>
              <a:t> </a:t>
            </a:r>
            <a:r>
              <a:rPr lang="en-US" dirty="0" err="1"/>
              <a:t>diambil</a:t>
            </a:r>
            <a:r>
              <a:rPr lang="en-US" dirty="0"/>
              <a:t> </a:t>
            </a:r>
            <a:r>
              <a:rPr lang="en-US" baseline="30000" dirty="0"/>
              <a:t>1</a:t>
            </a:r>
            <a:r>
              <a:rPr lang="en-US" dirty="0"/>
              <a:t>/</a:t>
            </a:r>
            <a:r>
              <a:rPr lang="en-US" baseline="-25000" dirty="0"/>
              <a:t>2 </a:t>
            </a:r>
            <a:r>
              <a:rPr lang="en-US" dirty="0" err="1"/>
              <a:t>bagian</a:t>
            </a:r>
            <a:r>
              <a:rPr lang="en-US" dirty="0"/>
              <a:t>.</a:t>
            </a:r>
          </a:p>
          <a:p>
            <a:pPr marL="1257300" lvl="2" indent="-457200">
              <a:buFont typeface="+mj-lt"/>
              <a:buAutoNum type="alphaLcPeriod"/>
            </a:pPr>
            <a:r>
              <a:rPr lang="en-US" dirty="0" err="1" smtClean="0"/>
              <a:t>Berlendir</a:t>
            </a:r>
            <a:r>
              <a:rPr lang="en-US" dirty="0"/>
              <a:t>, </a:t>
            </a:r>
            <a:r>
              <a:rPr lang="en-US" dirty="0" err="1"/>
              <a:t>misalnya</a:t>
            </a:r>
            <a:r>
              <a:rPr lang="en-US" dirty="0"/>
              <a:t> </a:t>
            </a:r>
            <a:r>
              <a:rPr lang="en-US" dirty="0" err="1"/>
              <a:t>karagen</a:t>
            </a:r>
            <a:r>
              <a:rPr lang="en-US" dirty="0"/>
              <a:t> </a:t>
            </a:r>
            <a:r>
              <a:rPr lang="en-US" dirty="0" err="1"/>
              <a:t>digunakan</a:t>
            </a:r>
            <a:r>
              <a:rPr lang="en-US" dirty="0"/>
              <a:t> </a:t>
            </a:r>
            <a:r>
              <a:rPr lang="en-US" baseline="30000" dirty="0"/>
              <a:t>1</a:t>
            </a:r>
            <a:r>
              <a:rPr lang="en-US" dirty="0"/>
              <a:t>/</a:t>
            </a:r>
            <a:r>
              <a:rPr lang="en-US" baseline="-25000" dirty="0"/>
              <a:t>2 </a:t>
            </a:r>
            <a:r>
              <a:rPr lang="en-US" dirty="0" err="1"/>
              <a:t>bagian</a:t>
            </a:r>
            <a:r>
              <a:rPr lang="en-US" dirty="0"/>
              <a:t>.</a:t>
            </a:r>
          </a:p>
          <a:p>
            <a:pPr marL="1257300" lvl="2" indent="-457200">
              <a:buFont typeface="+mj-lt"/>
              <a:buAutoNum type="alphaLcPeriod"/>
            </a:pPr>
            <a:r>
              <a:rPr lang="en-US" dirty="0" err="1" smtClean="0"/>
              <a:t>Daya</a:t>
            </a:r>
            <a:r>
              <a:rPr lang="en-US" dirty="0" smtClean="0"/>
              <a:t> </a:t>
            </a:r>
            <a:r>
              <a:rPr lang="en-US" dirty="0" err="1"/>
              <a:t>kerjanya</a:t>
            </a:r>
            <a:r>
              <a:rPr lang="en-US" dirty="0"/>
              <a:t> </a:t>
            </a:r>
            <a:r>
              <a:rPr lang="en-US" dirty="0" err="1"/>
              <a:t>keras</a:t>
            </a:r>
            <a:r>
              <a:rPr lang="en-US" dirty="0"/>
              <a:t>, </a:t>
            </a:r>
            <a:r>
              <a:rPr lang="en-US" dirty="0" err="1"/>
              <a:t>misalnya</a:t>
            </a:r>
            <a:r>
              <a:rPr lang="en-US" dirty="0"/>
              <a:t> digitalis </a:t>
            </a:r>
            <a:r>
              <a:rPr lang="en-US" dirty="0" err="1"/>
              <a:t>digunakan</a:t>
            </a:r>
            <a:r>
              <a:rPr lang="en-US" dirty="0"/>
              <a:t> </a:t>
            </a:r>
            <a:r>
              <a:rPr lang="en-US" baseline="30000" dirty="0"/>
              <a:t>1</a:t>
            </a:r>
            <a:r>
              <a:rPr lang="en-US" dirty="0"/>
              <a:t>/</a:t>
            </a:r>
            <a:r>
              <a:rPr lang="en-US" baseline="-25000" dirty="0"/>
              <a:t>2</a:t>
            </a:r>
            <a:r>
              <a:rPr lang="en-US" dirty="0"/>
              <a:t> </a:t>
            </a:r>
            <a:r>
              <a:rPr lang="en-US" dirty="0" err="1"/>
              <a:t>bagian</a:t>
            </a:r>
            <a:r>
              <a:rPr lang="en-US" dirty="0"/>
              <a:t>.</a:t>
            </a:r>
          </a:p>
          <a:p>
            <a:pPr marL="514350" indent="-514350">
              <a:buFont typeface="+mj-lt"/>
              <a:buAutoNum type="arabicPeriod"/>
            </a:pPr>
            <a:r>
              <a:rPr lang="en-US" dirty="0" err="1" smtClean="0"/>
              <a:t>Untuk</a:t>
            </a:r>
            <a:r>
              <a:rPr lang="en-US" dirty="0" smtClean="0"/>
              <a:t> </a:t>
            </a:r>
            <a:r>
              <a:rPr lang="en-US" dirty="0" err="1"/>
              <a:t>memindahkan</a:t>
            </a:r>
            <a:r>
              <a:rPr lang="en-US" dirty="0"/>
              <a:t> </a:t>
            </a:r>
            <a:r>
              <a:rPr lang="en-US" dirty="0" err="1"/>
              <a:t>penyaringan</a:t>
            </a:r>
            <a:r>
              <a:rPr lang="en-US" dirty="0"/>
              <a:t> </a:t>
            </a:r>
            <a:r>
              <a:rPr lang="en-US" dirty="0" err="1"/>
              <a:t>kadang-kadang</a:t>
            </a:r>
            <a:r>
              <a:rPr lang="en-US" dirty="0"/>
              <a:t> </a:t>
            </a:r>
            <a:r>
              <a:rPr lang="en-US" dirty="0" err="1"/>
              <a:t>perlu</a:t>
            </a:r>
            <a:r>
              <a:rPr lang="en-US" dirty="0"/>
              <a:t> </a:t>
            </a:r>
            <a:r>
              <a:rPr lang="en-US" dirty="0" err="1"/>
              <a:t>ditambah</a:t>
            </a:r>
            <a:r>
              <a:rPr lang="en-US" dirty="0"/>
              <a:t> </a:t>
            </a:r>
            <a:r>
              <a:rPr lang="en-US" dirty="0" err="1"/>
              <a:t>bahan</a:t>
            </a:r>
            <a:r>
              <a:rPr lang="en-US" dirty="0"/>
              <a:t> </a:t>
            </a:r>
            <a:r>
              <a:rPr lang="en-US" dirty="0" err="1"/>
              <a:t>kimia</a:t>
            </a:r>
            <a:r>
              <a:rPr lang="en-US" dirty="0"/>
              <a:t> </a:t>
            </a:r>
            <a:r>
              <a:rPr lang="en-US" dirty="0" err="1"/>
              <a:t>misalnya</a:t>
            </a:r>
            <a:r>
              <a:rPr lang="en-US" dirty="0"/>
              <a:t> :</a:t>
            </a:r>
          </a:p>
          <a:p>
            <a:pPr marL="1314450" lvl="2" indent="-514350">
              <a:buFont typeface="+mj-lt"/>
              <a:buAutoNum type="alphaLcPeriod"/>
            </a:pPr>
            <a:r>
              <a:rPr lang="en-US" dirty="0" err="1" smtClean="0"/>
              <a:t>Asam</a:t>
            </a:r>
            <a:r>
              <a:rPr lang="en-US" dirty="0" smtClean="0"/>
              <a:t> </a:t>
            </a:r>
            <a:r>
              <a:rPr lang="en-US" dirty="0" err="1"/>
              <a:t>sitrat</a:t>
            </a:r>
            <a:r>
              <a:rPr lang="en-US" dirty="0"/>
              <a:t> </a:t>
            </a:r>
            <a:r>
              <a:rPr lang="en-US" dirty="0" err="1"/>
              <a:t>untuk</a:t>
            </a:r>
            <a:r>
              <a:rPr lang="en-US" dirty="0"/>
              <a:t> </a:t>
            </a:r>
            <a:r>
              <a:rPr lang="en-US" dirty="0" err="1"/>
              <a:t>infus</a:t>
            </a:r>
            <a:r>
              <a:rPr lang="en-US" dirty="0"/>
              <a:t> </a:t>
            </a:r>
            <a:r>
              <a:rPr lang="en-US" dirty="0" err="1"/>
              <a:t>ikan</a:t>
            </a:r>
            <a:r>
              <a:rPr lang="en-US" dirty="0"/>
              <a:t>.</a:t>
            </a:r>
          </a:p>
          <a:p>
            <a:pPr marL="1314450" lvl="2" indent="-514350">
              <a:buFont typeface="+mj-lt"/>
              <a:buAutoNum type="alphaLcPeriod"/>
            </a:pPr>
            <a:r>
              <a:rPr lang="en-US" dirty="0" err="1" smtClean="0"/>
              <a:t>Kalium</a:t>
            </a:r>
            <a:r>
              <a:rPr lang="en-US" dirty="0" smtClean="0"/>
              <a:t> </a:t>
            </a:r>
            <a:r>
              <a:rPr lang="en-US" dirty="0" err="1"/>
              <a:t>atau</a:t>
            </a:r>
            <a:r>
              <a:rPr lang="en-US" dirty="0"/>
              <a:t> </a:t>
            </a:r>
            <a:r>
              <a:rPr lang="en-US" dirty="0" err="1"/>
              <a:t>Natrium</a:t>
            </a:r>
            <a:r>
              <a:rPr lang="en-US" dirty="0"/>
              <a:t> </a:t>
            </a:r>
            <a:r>
              <a:rPr lang="en-US" dirty="0" err="1"/>
              <a:t>karbonat</a:t>
            </a:r>
            <a:r>
              <a:rPr lang="en-US" dirty="0"/>
              <a:t> </a:t>
            </a:r>
            <a:r>
              <a:rPr lang="en-US" dirty="0" err="1"/>
              <a:t>untuk</a:t>
            </a:r>
            <a:r>
              <a:rPr lang="en-US" dirty="0"/>
              <a:t> </a:t>
            </a:r>
            <a:r>
              <a:rPr lang="en-US" dirty="0" err="1"/>
              <a:t>infus</a:t>
            </a:r>
            <a:r>
              <a:rPr lang="en-US" dirty="0"/>
              <a:t> </a:t>
            </a:r>
            <a:r>
              <a:rPr lang="en-US" dirty="0" err="1"/>
              <a:t>kelembak</a:t>
            </a:r>
            <a:r>
              <a:rPr lang="en-US" dirty="0"/>
              <a:t>.</a:t>
            </a:r>
          </a:p>
          <a:p>
            <a:pPr marL="0" indent="0">
              <a:buNone/>
            </a:pPr>
            <a:r>
              <a:rPr lang="en-US" dirty="0"/>
              <a:t>4.      </a:t>
            </a:r>
            <a:r>
              <a:rPr lang="en-US" dirty="0" err="1"/>
              <a:t>Penyaringan</a:t>
            </a:r>
            <a:r>
              <a:rPr lang="en-US" dirty="0"/>
              <a:t> </a:t>
            </a:r>
            <a:r>
              <a:rPr lang="en-US" dirty="0" err="1"/>
              <a:t>dilakukan</a:t>
            </a:r>
            <a:r>
              <a:rPr lang="en-US" dirty="0"/>
              <a:t> </a:t>
            </a:r>
            <a:r>
              <a:rPr lang="en-US" dirty="0" err="1"/>
              <a:t>pada</a:t>
            </a:r>
            <a:r>
              <a:rPr lang="en-US" dirty="0"/>
              <a:t> </a:t>
            </a:r>
            <a:r>
              <a:rPr lang="en-US" dirty="0" err="1"/>
              <a:t>saat</a:t>
            </a:r>
            <a:r>
              <a:rPr lang="en-US" dirty="0"/>
              <a:t> </a:t>
            </a:r>
            <a:r>
              <a:rPr lang="en-US" dirty="0" err="1"/>
              <a:t>cairan</a:t>
            </a:r>
            <a:r>
              <a:rPr lang="en-US" dirty="0"/>
              <a:t> </a:t>
            </a:r>
            <a:r>
              <a:rPr lang="en-US" dirty="0" err="1"/>
              <a:t>masih</a:t>
            </a:r>
            <a:r>
              <a:rPr lang="en-US" dirty="0"/>
              <a:t> </a:t>
            </a:r>
            <a:r>
              <a:rPr lang="en-US" dirty="0" err="1"/>
              <a:t>panas</a:t>
            </a:r>
            <a:r>
              <a:rPr lang="en-US" dirty="0"/>
              <a:t>, </a:t>
            </a:r>
            <a:r>
              <a:rPr lang="en-US" dirty="0" err="1" smtClean="0"/>
              <a:t>kecual</a:t>
            </a:r>
            <a:r>
              <a:rPr lang="id-ID" dirty="0" smtClean="0"/>
              <a:t>i </a:t>
            </a:r>
          </a:p>
          <a:p>
            <a:pPr marL="0" indent="0">
              <a:buNone/>
            </a:pPr>
            <a:r>
              <a:rPr lang="id-ID" dirty="0"/>
              <a:t> </a:t>
            </a:r>
            <a:r>
              <a:rPr lang="id-ID" dirty="0" smtClean="0"/>
              <a:t>        </a:t>
            </a:r>
            <a:r>
              <a:rPr lang="en-US" dirty="0" err="1" smtClean="0"/>
              <a:t>bahan</a:t>
            </a:r>
            <a:r>
              <a:rPr lang="en-US" dirty="0" smtClean="0"/>
              <a:t> </a:t>
            </a:r>
            <a:r>
              <a:rPr lang="en-US" dirty="0"/>
              <a:t>yang </a:t>
            </a:r>
            <a:r>
              <a:rPr lang="en-US" dirty="0" err="1"/>
              <a:t>mengandung</a:t>
            </a:r>
            <a:r>
              <a:rPr lang="en-US" dirty="0"/>
              <a:t> </a:t>
            </a:r>
            <a:r>
              <a:rPr lang="en-US" dirty="0" err="1"/>
              <a:t>bahan</a:t>
            </a:r>
            <a:r>
              <a:rPr lang="en-US" dirty="0"/>
              <a:t> yang </a:t>
            </a:r>
            <a:r>
              <a:rPr lang="en-US" dirty="0" err="1"/>
              <a:t>mudah</a:t>
            </a:r>
            <a:r>
              <a:rPr lang="en-US" dirty="0"/>
              <a:t> </a:t>
            </a:r>
            <a:r>
              <a:rPr lang="en-US" dirty="0" err="1"/>
              <a:t>menguap</a:t>
            </a:r>
            <a:r>
              <a:rPr lang="en-US" dirty="0"/>
              <a:t>.</a:t>
            </a:r>
          </a:p>
          <a:p>
            <a:endParaRPr lang="en-US" dirty="0"/>
          </a:p>
        </p:txBody>
      </p:sp>
    </p:spTree>
    <p:extLst>
      <p:ext uri="{BB962C8B-B14F-4D97-AF65-F5344CB8AC3E}">
        <p14:creationId xmlns:p14="http://schemas.microsoft.com/office/powerpoint/2010/main" val="36955168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sz="5400" b="1" dirty="0" smtClean="0"/>
              <a:t>Dekock </a:t>
            </a:r>
            <a:endParaRPr lang="en-US" sz="5400" b="1" dirty="0"/>
          </a:p>
        </p:txBody>
      </p:sp>
      <p:sp>
        <p:nvSpPr>
          <p:cNvPr id="3" name="Content Placeholder 2"/>
          <p:cNvSpPr>
            <a:spLocks noGrp="1"/>
          </p:cNvSpPr>
          <p:nvPr>
            <p:ph idx="1"/>
          </p:nvPr>
        </p:nvSpPr>
        <p:spPr/>
        <p:txBody>
          <a:bodyPr>
            <a:normAutofit lnSpcReduction="10000"/>
          </a:bodyPr>
          <a:lstStyle/>
          <a:p>
            <a:pPr algn="ctr"/>
            <a:r>
              <a:rPr lang="id-ID" sz="4000" dirty="0"/>
              <a:t>Dekokta. Memiliki prinsip ekstraksi yang sama seperti infusa, hanya saja proses ekstraksi dilakukan lebih lama sekitar 30 menit dengan suhu antara 90 sampai 98 derajat selsius. Metode ini biasa digunakan untuk bahan yang keras dan tahan terhadap pemanasan.</a:t>
            </a:r>
            <a:endParaRPr lang="en-US" dirty="0"/>
          </a:p>
        </p:txBody>
      </p:sp>
    </p:spTree>
    <p:extLst>
      <p:ext uri="{BB962C8B-B14F-4D97-AF65-F5344CB8AC3E}">
        <p14:creationId xmlns:p14="http://schemas.microsoft.com/office/powerpoint/2010/main" val="36607809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sz="5400" b="1" dirty="0" smtClean="0"/>
              <a:t>Refluks </a:t>
            </a:r>
            <a:endParaRPr lang="en-US" sz="5400" b="1" dirty="0"/>
          </a:p>
        </p:txBody>
      </p:sp>
      <p:sp>
        <p:nvSpPr>
          <p:cNvPr id="3" name="Content Placeholder 2"/>
          <p:cNvSpPr>
            <a:spLocks noGrp="1"/>
          </p:cNvSpPr>
          <p:nvPr>
            <p:ph idx="1"/>
          </p:nvPr>
        </p:nvSpPr>
        <p:spPr/>
        <p:txBody>
          <a:bodyPr/>
          <a:lstStyle/>
          <a:p>
            <a:r>
              <a:rPr lang="id-ID" dirty="0"/>
              <a:t>Refluks adalah ekstraksi dengan pelarut pada temperatur titik didihnya , selama waktu tertentu dan jumlah pelarut terbatas yang relatif konstan dengan adanya pendingin balik. Umumnya dilakukan pengulangan proses pada residu pertama sampai 3- 5 kali sehingga proses ekstraksi berjalan secara sempurna.</a:t>
            </a:r>
            <a:endParaRPr lang="en-US" dirty="0"/>
          </a:p>
          <a:p>
            <a:endParaRPr lang="en-US" dirty="0"/>
          </a:p>
        </p:txBody>
      </p:sp>
    </p:spTree>
    <p:extLst>
      <p:ext uri="{BB962C8B-B14F-4D97-AF65-F5344CB8AC3E}">
        <p14:creationId xmlns:p14="http://schemas.microsoft.com/office/powerpoint/2010/main" val="10435416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sz="5400" b="1" dirty="0" smtClean="0"/>
              <a:t>Soxhlet</a:t>
            </a:r>
            <a:endParaRPr lang="en-US" sz="5400" b="1" dirty="0"/>
          </a:p>
        </p:txBody>
      </p:sp>
      <p:sp>
        <p:nvSpPr>
          <p:cNvPr id="3" name="Content Placeholder 2"/>
          <p:cNvSpPr>
            <a:spLocks noGrp="1"/>
          </p:cNvSpPr>
          <p:nvPr>
            <p:ph idx="1"/>
          </p:nvPr>
        </p:nvSpPr>
        <p:spPr>
          <a:xfrm>
            <a:off x="457200" y="1600200"/>
            <a:ext cx="8001000" cy="4572000"/>
          </a:xfrm>
        </p:spPr>
        <p:txBody>
          <a:bodyPr>
            <a:normAutofit/>
          </a:bodyPr>
          <a:lstStyle/>
          <a:p>
            <a:pPr algn="ctr"/>
            <a:r>
              <a:rPr lang="id-ID" sz="4000" dirty="0"/>
              <a:t>Soxhlet adalah ekstraksi menggunakan pelarut yang selalu baru yang umumnya dilakukan dengan alat khusus sehingga terjadi ekstraksi kontinyu dengan jumlah pelarut relatif konstan dengan adanya pendingin balik.</a:t>
            </a:r>
            <a:endParaRPr lang="en-US" sz="4000" dirty="0"/>
          </a:p>
          <a:p>
            <a:endParaRPr lang="en-US" dirty="0"/>
          </a:p>
        </p:txBody>
      </p:sp>
    </p:spTree>
    <p:extLst>
      <p:ext uri="{BB962C8B-B14F-4D97-AF65-F5344CB8AC3E}">
        <p14:creationId xmlns:p14="http://schemas.microsoft.com/office/powerpoint/2010/main" val="32723402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id-ID" b="1" dirty="0" smtClean="0"/>
              <a:t>Alat Sokhletasi</a:t>
            </a:r>
            <a:endParaRPr lang="en-US" b="1" dirty="0"/>
          </a:p>
        </p:txBody>
      </p:sp>
      <p:sp>
        <p:nvSpPr>
          <p:cNvPr id="3" name="Content Placeholder 2"/>
          <p:cNvSpPr>
            <a:spLocks noGrp="1"/>
          </p:cNvSpPr>
          <p:nvPr>
            <p:ph idx="1"/>
          </p:nvPr>
        </p:nvSpPr>
        <p:spPr>
          <a:xfrm>
            <a:off x="457200" y="1371600"/>
            <a:ext cx="5181600" cy="5105400"/>
          </a:xfrm>
        </p:spPr>
        <p:txBody>
          <a:bodyPr>
            <a:normAutofit fontScale="70000" lnSpcReduction="20000"/>
          </a:bodyPr>
          <a:lstStyle/>
          <a:p>
            <a:pPr marL="0" indent="0">
              <a:buNone/>
            </a:pPr>
            <a:r>
              <a:rPr lang="en-US" dirty="0" err="1"/>
              <a:t>Nama-nama</a:t>
            </a:r>
            <a:r>
              <a:rPr lang="en-US" dirty="0"/>
              <a:t> </a:t>
            </a:r>
            <a:r>
              <a:rPr lang="en-US" dirty="0" err="1"/>
              <a:t>instrumen</a:t>
            </a:r>
            <a:r>
              <a:rPr lang="en-US" dirty="0"/>
              <a:t> </a:t>
            </a:r>
            <a:r>
              <a:rPr lang="en-US" dirty="0" err="1"/>
              <a:t>dan</a:t>
            </a:r>
            <a:r>
              <a:rPr lang="en-US" dirty="0"/>
              <a:t> </a:t>
            </a:r>
            <a:r>
              <a:rPr lang="en-US" dirty="0" err="1"/>
              <a:t>fungsinya</a:t>
            </a:r>
            <a:r>
              <a:rPr lang="en-US" dirty="0"/>
              <a:t> :</a:t>
            </a:r>
          </a:p>
          <a:p>
            <a:pPr marL="514350" indent="-514350">
              <a:buFont typeface="+mj-lt"/>
              <a:buAutoNum type="arabicPeriod"/>
            </a:pPr>
            <a:r>
              <a:rPr lang="en-US" dirty="0" err="1" smtClean="0"/>
              <a:t>Kondensor</a:t>
            </a:r>
            <a:r>
              <a:rPr lang="en-US" dirty="0" smtClean="0"/>
              <a:t> </a:t>
            </a:r>
            <a:r>
              <a:rPr lang="en-US" dirty="0" err="1"/>
              <a:t>berfungsi</a:t>
            </a:r>
            <a:r>
              <a:rPr lang="en-US" dirty="0"/>
              <a:t> </a:t>
            </a:r>
            <a:r>
              <a:rPr lang="en-US" dirty="0" err="1"/>
              <a:t>sebagai</a:t>
            </a:r>
            <a:r>
              <a:rPr lang="en-US" dirty="0"/>
              <a:t> </a:t>
            </a:r>
            <a:r>
              <a:rPr lang="en-US" dirty="0" err="1"/>
              <a:t>pendingin</a:t>
            </a:r>
            <a:r>
              <a:rPr lang="en-US" dirty="0"/>
              <a:t>, </a:t>
            </a:r>
            <a:r>
              <a:rPr lang="en-US" dirty="0" err="1"/>
              <a:t>dan</a:t>
            </a:r>
            <a:r>
              <a:rPr lang="en-US" dirty="0"/>
              <a:t> </a:t>
            </a:r>
            <a:r>
              <a:rPr lang="en-US" dirty="0" err="1"/>
              <a:t>juga</a:t>
            </a:r>
            <a:r>
              <a:rPr lang="en-US" dirty="0"/>
              <a:t> </a:t>
            </a:r>
            <a:r>
              <a:rPr lang="en-US" dirty="0" err="1"/>
              <a:t>untuk</a:t>
            </a:r>
            <a:r>
              <a:rPr lang="en-US" dirty="0"/>
              <a:t> </a:t>
            </a:r>
            <a:r>
              <a:rPr lang="en-US" dirty="0" err="1"/>
              <a:t>mempercepat</a:t>
            </a:r>
            <a:r>
              <a:rPr lang="en-US" dirty="0"/>
              <a:t> proses </a:t>
            </a:r>
            <a:r>
              <a:rPr lang="en-US" dirty="0" err="1"/>
              <a:t>pengembunan</a:t>
            </a:r>
            <a:r>
              <a:rPr lang="en-US" dirty="0"/>
              <a:t>.</a:t>
            </a:r>
          </a:p>
          <a:p>
            <a:pPr marL="514350" indent="-514350">
              <a:buFont typeface="+mj-lt"/>
              <a:buAutoNum type="arabicPeriod"/>
            </a:pPr>
            <a:r>
              <a:rPr lang="en-US" dirty="0" err="1" smtClean="0"/>
              <a:t>Timbal</a:t>
            </a:r>
            <a:r>
              <a:rPr lang="en-US" dirty="0" smtClean="0"/>
              <a:t> </a:t>
            </a:r>
            <a:r>
              <a:rPr lang="en-US" dirty="0" err="1"/>
              <a:t>berfungsi</a:t>
            </a:r>
            <a:r>
              <a:rPr lang="en-US" dirty="0"/>
              <a:t> </a:t>
            </a:r>
            <a:r>
              <a:rPr lang="en-US" dirty="0" err="1"/>
              <a:t>sebagai</a:t>
            </a:r>
            <a:r>
              <a:rPr lang="en-US" dirty="0"/>
              <a:t> </a:t>
            </a:r>
            <a:r>
              <a:rPr lang="en-US" dirty="0" err="1"/>
              <a:t>wadah</a:t>
            </a:r>
            <a:r>
              <a:rPr lang="en-US" dirty="0"/>
              <a:t> </a:t>
            </a:r>
            <a:r>
              <a:rPr lang="en-US" dirty="0" err="1"/>
              <a:t>untuk</a:t>
            </a:r>
            <a:r>
              <a:rPr lang="en-US" dirty="0"/>
              <a:t> </a:t>
            </a:r>
            <a:r>
              <a:rPr lang="en-US" dirty="0" err="1"/>
              <a:t>sampel</a:t>
            </a:r>
            <a:r>
              <a:rPr lang="en-US" dirty="0"/>
              <a:t> yang </a:t>
            </a:r>
            <a:r>
              <a:rPr lang="en-US" dirty="0" err="1"/>
              <a:t>ingin</a:t>
            </a:r>
            <a:r>
              <a:rPr lang="en-US" dirty="0"/>
              <a:t> </a:t>
            </a:r>
            <a:r>
              <a:rPr lang="en-US" dirty="0" err="1"/>
              <a:t>diambil</a:t>
            </a:r>
            <a:r>
              <a:rPr lang="en-US" dirty="0"/>
              <a:t> </a:t>
            </a:r>
            <a:r>
              <a:rPr lang="en-US" dirty="0" err="1"/>
              <a:t>zatnya</a:t>
            </a:r>
            <a:r>
              <a:rPr lang="en-US" dirty="0"/>
              <a:t>.</a:t>
            </a:r>
          </a:p>
          <a:p>
            <a:pPr marL="514350" indent="-514350">
              <a:buFont typeface="+mj-lt"/>
              <a:buAutoNum type="arabicPeriod"/>
            </a:pPr>
            <a:r>
              <a:rPr lang="en-US" dirty="0" err="1" smtClean="0"/>
              <a:t>Pipa</a:t>
            </a:r>
            <a:r>
              <a:rPr lang="en-US" dirty="0" smtClean="0"/>
              <a:t> </a:t>
            </a:r>
            <a:r>
              <a:rPr lang="en-US" dirty="0"/>
              <a:t>F </a:t>
            </a:r>
            <a:r>
              <a:rPr lang="en-US" dirty="0" err="1"/>
              <a:t>berfungsi</a:t>
            </a:r>
            <a:r>
              <a:rPr lang="en-US" dirty="0"/>
              <a:t> </a:t>
            </a:r>
            <a:r>
              <a:rPr lang="en-US" dirty="0" err="1"/>
              <a:t>sebagai</a:t>
            </a:r>
            <a:r>
              <a:rPr lang="en-US" dirty="0"/>
              <a:t> </a:t>
            </a:r>
            <a:r>
              <a:rPr lang="en-US" dirty="0" err="1"/>
              <a:t>jalannya</a:t>
            </a:r>
            <a:r>
              <a:rPr lang="en-US" dirty="0"/>
              <a:t> </a:t>
            </a:r>
            <a:r>
              <a:rPr lang="en-US" dirty="0" err="1"/>
              <a:t>uap</a:t>
            </a:r>
            <a:r>
              <a:rPr lang="en-US" dirty="0"/>
              <a:t>, </a:t>
            </a:r>
            <a:r>
              <a:rPr lang="en-US" dirty="0" err="1"/>
              <a:t>bagi</a:t>
            </a:r>
            <a:r>
              <a:rPr lang="en-US" dirty="0"/>
              <a:t> </a:t>
            </a:r>
            <a:r>
              <a:rPr lang="en-US" dirty="0" err="1"/>
              <a:t>pelarut</a:t>
            </a:r>
            <a:r>
              <a:rPr lang="en-US" dirty="0"/>
              <a:t> yang </a:t>
            </a:r>
            <a:r>
              <a:rPr lang="en-US" dirty="0" err="1"/>
              <a:t>menguap</a:t>
            </a:r>
            <a:r>
              <a:rPr lang="en-US" dirty="0"/>
              <a:t> </a:t>
            </a:r>
            <a:r>
              <a:rPr lang="en-US" dirty="0" err="1"/>
              <a:t>dari</a:t>
            </a:r>
            <a:r>
              <a:rPr lang="en-US" dirty="0"/>
              <a:t> proses </a:t>
            </a:r>
            <a:r>
              <a:rPr lang="en-US" dirty="0" err="1"/>
              <a:t>penguapan</a:t>
            </a:r>
            <a:r>
              <a:rPr lang="en-US" dirty="0"/>
              <a:t>.</a:t>
            </a:r>
          </a:p>
          <a:p>
            <a:pPr marL="514350" indent="-514350">
              <a:buFont typeface="+mj-lt"/>
              <a:buAutoNum type="arabicPeriod"/>
            </a:pPr>
            <a:r>
              <a:rPr lang="en-US" dirty="0" err="1" smtClean="0"/>
              <a:t>Sifon</a:t>
            </a:r>
            <a:r>
              <a:rPr lang="en-US" dirty="0" smtClean="0"/>
              <a:t> </a:t>
            </a:r>
            <a:r>
              <a:rPr lang="en-US" dirty="0" err="1"/>
              <a:t>berfungsi</a:t>
            </a:r>
            <a:r>
              <a:rPr lang="en-US" dirty="0"/>
              <a:t> </a:t>
            </a:r>
            <a:r>
              <a:rPr lang="en-US" dirty="0" err="1"/>
              <a:t>sebagai</a:t>
            </a:r>
            <a:r>
              <a:rPr lang="en-US" dirty="0"/>
              <a:t> </a:t>
            </a:r>
            <a:r>
              <a:rPr lang="en-US" dirty="0" err="1"/>
              <a:t>perhitungan</a:t>
            </a:r>
            <a:r>
              <a:rPr lang="en-US" dirty="0"/>
              <a:t> </a:t>
            </a:r>
            <a:r>
              <a:rPr lang="en-US" dirty="0" err="1"/>
              <a:t>siklus</a:t>
            </a:r>
            <a:r>
              <a:rPr lang="en-US" dirty="0"/>
              <a:t>, </a:t>
            </a:r>
            <a:r>
              <a:rPr lang="en-US" dirty="0" err="1"/>
              <a:t>bila</a:t>
            </a:r>
            <a:r>
              <a:rPr lang="en-US" dirty="0"/>
              <a:t> </a:t>
            </a:r>
            <a:r>
              <a:rPr lang="en-US" dirty="0" err="1"/>
              <a:t>pada</a:t>
            </a:r>
            <a:r>
              <a:rPr lang="en-US" dirty="0"/>
              <a:t> </a:t>
            </a:r>
            <a:r>
              <a:rPr lang="en-US" dirty="0" err="1"/>
              <a:t>sifon</a:t>
            </a:r>
            <a:r>
              <a:rPr lang="en-US" dirty="0"/>
              <a:t> </a:t>
            </a:r>
            <a:r>
              <a:rPr lang="en-US" dirty="0" err="1"/>
              <a:t>larutannya</a:t>
            </a:r>
            <a:r>
              <a:rPr lang="en-US" dirty="0"/>
              <a:t> </a:t>
            </a:r>
            <a:r>
              <a:rPr lang="en-US" dirty="0" err="1"/>
              <a:t>penuh</a:t>
            </a:r>
            <a:r>
              <a:rPr lang="en-US" dirty="0"/>
              <a:t> </a:t>
            </a:r>
            <a:r>
              <a:rPr lang="en-US" dirty="0" err="1"/>
              <a:t>kemudian</a:t>
            </a:r>
            <a:r>
              <a:rPr lang="en-US" dirty="0"/>
              <a:t> </a:t>
            </a:r>
            <a:r>
              <a:rPr lang="en-US" dirty="0" err="1"/>
              <a:t>jatuh</a:t>
            </a:r>
            <a:r>
              <a:rPr lang="en-US" dirty="0"/>
              <a:t> </a:t>
            </a:r>
            <a:r>
              <a:rPr lang="en-US" dirty="0" err="1"/>
              <a:t>ke</a:t>
            </a:r>
            <a:r>
              <a:rPr lang="en-US" dirty="0"/>
              <a:t> </a:t>
            </a:r>
            <a:r>
              <a:rPr lang="en-US" dirty="0" err="1"/>
              <a:t>labu</a:t>
            </a:r>
            <a:r>
              <a:rPr lang="en-US" dirty="0"/>
              <a:t> alas </a:t>
            </a:r>
            <a:r>
              <a:rPr lang="en-US" dirty="0" err="1"/>
              <a:t>bulat</a:t>
            </a:r>
            <a:r>
              <a:rPr lang="en-US" dirty="0"/>
              <a:t> </a:t>
            </a:r>
            <a:r>
              <a:rPr lang="en-US" dirty="0" err="1"/>
              <a:t>maka</a:t>
            </a:r>
            <a:r>
              <a:rPr lang="en-US" dirty="0"/>
              <a:t> </a:t>
            </a:r>
            <a:r>
              <a:rPr lang="en-US" dirty="0" err="1"/>
              <a:t>hal</a:t>
            </a:r>
            <a:r>
              <a:rPr lang="en-US" dirty="0"/>
              <a:t> </a:t>
            </a:r>
            <a:r>
              <a:rPr lang="en-US" dirty="0" err="1"/>
              <a:t>ini</a:t>
            </a:r>
            <a:r>
              <a:rPr lang="en-US" dirty="0"/>
              <a:t> </a:t>
            </a:r>
            <a:r>
              <a:rPr lang="en-US" dirty="0" err="1"/>
              <a:t>dinamakan</a:t>
            </a:r>
            <a:r>
              <a:rPr lang="en-US" dirty="0"/>
              <a:t> 1 </a:t>
            </a:r>
            <a:r>
              <a:rPr lang="en-US" dirty="0" err="1"/>
              <a:t>siklus</a:t>
            </a:r>
            <a:r>
              <a:rPr lang="en-US" dirty="0"/>
              <a:t>.</a:t>
            </a:r>
          </a:p>
          <a:p>
            <a:pPr marL="514350" indent="-514350">
              <a:buFont typeface="+mj-lt"/>
              <a:buAutoNum type="arabicPeriod"/>
            </a:pPr>
            <a:r>
              <a:rPr lang="en-US" dirty="0" err="1" smtClean="0"/>
              <a:t>Labu</a:t>
            </a:r>
            <a:r>
              <a:rPr lang="en-US" dirty="0" smtClean="0"/>
              <a:t> </a:t>
            </a:r>
            <a:r>
              <a:rPr lang="en-US" dirty="0"/>
              <a:t>alas </a:t>
            </a:r>
            <a:r>
              <a:rPr lang="en-US" dirty="0" err="1"/>
              <a:t>bulat</a:t>
            </a:r>
            <a:r>
              <a:rPr lang="en-US" dirty="0"/>
              <a:t> </a:t>
            </a:r>
            <a:r>
              <a:rPr lang="en-US" dirty="0" err="1"/>
              <a:t>berfungsi</a:t>
            </a:r>
            <a:r>
              <a:rPr lang="en-US" dirty="0"/>
              <a:t> </a:t>
            </a:r>
            <a:r>
              <a:rPr lang="en-US" dirty="0" err="1"/>
              <a:t>sebagai</a:t>
            </a:r>
            <a:r>
              <a:rPr lang="en-US" dirty="0"/>
              <a:t> </a:t>
            </a:r>
            <a:r>
              <a:rPr lang="en-US" dirty="0" err="1"/>
              <a:t>wadah</a:t>
            </a:r>
            <a:r>
              <a:rPr lang="en-US" dirty="0"/>
              <a:t> </a:t>
            </a:r>
            <a:r>
              <a:rPr lang="en-US" dirty="0" err="1"/>
              <a:t>bagi</a:t>
            </a:r>
            <a:r>
              <a:rPr lang="en-US" dirty="0"/>
              <a:t> </a:t>
            </a:r>
            <a:r>
              <a:rPr lang="en-US" dirty="0" err="1"/>
              <a:t>sampel</a:t>
            </a:r>
            <a:r>
              <a:rPr lang="en-US" dirty="0"/>
              <a:t> </a:t>
            </a:r>
            <a:r>
              <a:rPr lang="en-US" dirty="0" err="1"/>
              <a:t>dan</a:t>
            </a:r>
            <a:r>
              <a:rPr lang="en-US" dirty="0"/>
              <a:t> </a:t>
            </a:r>
            <a:r>
              <a:rPr lang="en-US" dirty="0" err="1"/>
              <a:t>pelarutnya</a:t>
            </a:r>
            <a:endParaRPr lang="en-US" dirty="0"/>
          </a:p>
          <a:p>
            <a:pPr marL="514350" indent="-514350">
              <a:buFont typeface="+mj-lt"/>
              <a:buAutoNum type="arabicPeriod"/>
            </a:pPr>
            <a:r>
              <a:rPr lang="en-US" dirty="0" smtClean="0"/>
              <a:t>Hot </a:t>
            </a:r>
            <a:r>
              <a:rPr lang="en-US" dirty="0"/>
              <a:t>plate </a:t>
            </a:r>
            <a:r>
              <a:rPr lang="id-ID" dirty="0" smtClean="0"/>
              <a:t>/ Heating Mantle </a:t>
            </a:r>
            <a:r>
              <a:rPr lang="en-US" dirty="0" err="1" smtClean="0"/>
              <a:t>berfungsi</a:t>
            </a:r>
            <a:r>
              <a:rPr lang="en-US" dirty="0" smtClean="0"/>
              <a:t> </a:t>
            </a:r>
            <a:r>
              <a:rPr lang="en-US" dirty="0" err="1"/>
              <a:t>sebagai</a:t>
            </a:r>
            <a:r>
              <a:rPr lang="en-US" dirty="0"/>
              <a:t> </a:t>
            </a:r>
            <a:r>
              <a:rPr lang="en-US" dirty="0" err="1"/>
              <a:t>pemanas</a:t>
            </a:r>
            <a:r>
              <a:rPr lang="en-US" dirty="0"/>
              <a:t> </a:t>
            </a:r>
            <a:r>
              <a:rPr lang="en-US" dirty="0" err="1"/>
              <a:t>larutan</a:t>
            </a:r>
            <a:endParaRPr lang="en-US" dirty="0"/>
          </a:p>
          <a:p>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9800" y="335280"/>
            <a:ext cx="2517775" cy="624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831755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p:cNvPicPr>
            <a:picLocks noChangeAspect="1" noChangeArrowheads="1"/>
          </p:cNvPicPr>
          <p:nvPr/>
        </p:nvPicPr>
        <p:blipFill rotWithShape="1">
          <a:blip r:embed="rId2">
            <a:extLst>
              <a:ext uri="{28A0092B-C50C-407E-A947-70E740481C1C}">
                <a14:useLocalDpi xmlns:a14="http://schemas.microsoft.com/office/drawing/2010/main" val="0"/>
              </a:ext>
            </a:extLst>
          </a:blip>
          <a:srcRect l="5714" t="17037" r="7273" b="12840"/>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876514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10666" t="16000" r="7166" b="26444"/>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979797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smtClean="0"/>
              <a:t>MASERASI</a:t>
            </a:r>
            <a:endParaRPr lang="en-US" b="1" dirty="0"/>
          </a:p>
        </p:txBody>
      </p:sp>
      <p:sp>
        <p:nvSpPr>
          <p:cNvPr id="3" name="Content Placeholder 2"/>
          <p:cNvSpPr>
            <a:spLocks noGrp="1"/>
          </p:cNvSpPr>
          <p:nvPr>
            <p:ph idx="1"/>
          </p:nvPr>
        </p:nvSpPr>
        <p:spPr/>
        <p:txBody>
          <a:bodyPr>
            <a:normAutofit fontScale="85000" lnSpcReduction="10000"/>
          </a:bodyPr>
          <a:lstStyle/>
          <a:p>
            <a:r>
              <a:rPr lang="en-US" dirty="0" err="1"/>
              <a:t>Maserasi</a:t>
            </a:r>
            <a:r>
              <a:rPr lang="en-US" dirty="0"/>
              <a:t> </a:t>
            </a:r>
            <a:r>
              <a:rPr lang="en-US" dirty="0" err="1"/>
              <a:t>adalah</a:t>
            </a:r>
            <a:r>
              <a:rPr lang="en-US" dirty="0"/>
              <a:t> </a:t>
            </a:r>
            <a:r>
              <a:rPr lang="en-US" dirty="0" err="1"/>
              <a:t>salah</a:t>
            </a:r>
            <a:r>
              <a:rPr lang="en-US" dirty="0"/>
              <a:t> </a:t>
            </a:r>
            <a:r>
              <a:rPr lang="en-US" dirty="0" err="1"/>
              <a:t>satu</a:t>
            </a:r>
            <a:r>
              <a:rPr lang="en-US" dirty="0"/>
              <a:t> </a:t>
            </a:r>
            <a:r>
              <a:rPr lang="en-US" dirty="0" err="1"/>
              <a:t>jenis</a:t>
            </a:r>
            <a:r>
              <a:rPr lang="en-US" dirty="0"/>
              <a:t> </a:t>
            </a:r>
            <a:r>
              <a:rPr lang="en-US" dirty="0" err="1"/>
              <a:t>metoda</a:t>
            </a:r>
            <a:r>
              <a:rPr lang="en-US" dirty="0"/>
              <a:t> </a:t>
            </a:r>
            <a:r>
              <a:rPr lang="en-US" dirty="0" err="1"/>
              <a:t>ekstraksi</a:t>
            </a:r>
            <a:r>
              <a:rPr lang="en-US" dirty="0"/>
              <a:t> </a:t>
            </a:r>
            <a:r>
              <a:rPr lang="en-US" dirty="0" err="1"/>
              <a:t>dengan</a:t>
            </a:r>
            <a:r>
              <a:rPr lang="en-US" dirty="0"/>
              <a:t> </a:t>
            </a:r>
            <a:r>
              <a:rPr lang="en-US" dirty="0" err="1"/>
              <a:t>sistem</a:t>
            </a:r>
            <a:r>
              <a:rPr lang="en-US" dirty="0"/>
              <a:t> </a:t>
            </a:r>
            <a:r>
              <a:rPr lang="en-US" dirty="0" err="1"/>
              <a:t>tanpa</a:t>
            </a:r>
            <a:r>
              <a:rPr lang="en-US" dirty="0"/>
              <a:t> </a:t>
            </a:r>
            <a:r>
              <a:rPr lang="en-US" dirty="0" err="1"/>
              <a:t>pemanasan</a:t>
            </a:r>
            <a:r>
              <a:rPr lang="en-US" dirty="0"/>
              <a:t> </a:t>
            </a:r>
            <a:r>
              <a:rPr lang="en-US" dirty="0" err="1"/>
              <a:t>atau</a:t>
            </a:r>
            <a:r>
              <a:rPr lang="en-US" dirty="0"/>
              <a:t> </a:t>
            </a:r>
            <a:r>
              <a:rPr lang="en-US" dirty="0" err="1"/>
              <a:t>dikenal</a:t>
            </a:r>
            <a:r>
              <a:rPr lang="en-US" dirty="0"/>
              <a:t> </a:t>
            </a:r>
            <a:r>
              <a:rPr lang="en-US" dirty="0" err="1"/>
              <a:t>dengan</a:t>
            </a:r>
            <a:r>
              <a:rPr lang="en-US" dirty="0"/>
              <a:t> </a:t>
            </a:r>
            <a:r>
              <a:rPr lang="en-US" dirty="0" err="1"/>
              <a:t>istilah</a:t>
            </a:r>
            <a:r>
              <a:rPr lang="en-US" dirty="0"/>
              <a:t> </a:t>
            </a:r>
            <a:r>
              <a:rPr lang="en-US" dirty="0" err="1"/>
              <a:t>ekstraksi</a:t>
            </a:r>
            <a:r>
              <a:rPr lang="en-US" dirty="0"/>
              <a:t> </a:t>
            </a:r>
            <a:r>
              <a:rPr lang="en-US" dirty="0" err="1"/>
              <a:t>dingin</a:t>
            </a:r>
            <a:r>
              <a:rPr lang="en-US" dirty="0"/>
              <a:t>, </a:t>
            </a:r>
            <a:r>
              <a:rPr lang="en-US" dirty="0" err="1"/>
              <a:t>jadi</a:t>
            </a:r>
            <a:r>
              <a:rPr lang="en-US" dirty="0"/>
              <a:t> </a:t>
            </a:r>
            <a:r>
              <a:rPr lang="en-US" dirty="0" err="1"/>
              <a:t>pada</a:t>
            </a:r>
            <a:r>
              <a:rPr lang="en-US" dirty="0"/>
              <a:t> </a:t>
            </a:r>
            <a:r>
              <a:rPr lang="en-US" dirty="0" err="1"/>
              <a:t>metoda</a:t>
            </a:r>
            <a:r>
              <a:rPr lang="en-US" dirty="0"/>
              <a:t> </a:t>
            </a:r>
            <a:r>
              <a:rPr lang="en-US" dirty="0" err="1"/>
              <a:t>ini</a:t>
            </a:r>
            <a:r>
              <a:rPr lang="en-US" dirty="0"/>
              <a:t> </a:t>
            </a:r>
            <a:r>
              <a:rPr lang="en-US" dirty="0" err="1"/>
              <a:t>pelarut</a:t>
            </a:r>
            <a:r>
              <a:rPr lang="en-US" dirty="0"/>
              <a:t> </a:t>
            </a:r>
            <a:r>
              <a:rPr lang="en-US" dirty="0" err="1"/>
              <a:t>dan</a:t>
            </a:r>
            <a:r>
              <a:rPr lang="en-US" dirty="0"/>
              <a:t> </a:t>
            </a:r>
            <a:r>
              <a:rPr lang="en-US" dirty="0" err="1"/>
              <a:t>sampel</a:t>
            </a:r>
            <a:r>
              <a:rPr lang="en-US" dirty="0"/>
              <a:t> </a:t>
            </a:r>
            <a:r>
              <a:rPr lang="en-US" dirty="0" err="1"/>
              <a:t>tidak</a:t>
            </a:r>
            <a:r>
              <a:rPr lang="en-US" dirty="0"/>
              <a:t> </a:t>
            </a:r>
            <a:r>
              <a:rPr lang="en-US" dirty="0" err="1"/>
              <a:t>mengalami</a:t>
            </a:r>
            <a:r>
              <a:rPr lang="en-US" dirty="0"/>
              <a:t> </a:t>
            </a:r>
            <a:r>
              <a:rPr lang="en-US" dirty="0" err="1"/>
              <a:t>pemanasan</a:t>
            </a:r>
            <a:r>
              <a:rPr lang="en-US" dirty="0"/>
              <a:t> </a:t>
            </a:r>
            <a:r>
              <a:rPr lang="en-US" dirty="0" err="1"/>
              <a:t>sama</a:t>
            </a:r>
            <a:r>
              <a:rPr lang="en-US" dirty="0"/>
              <a:t> </a:t>
            </a:r>
            <a:r>
              <a:rPr lang="en-US" dirty="0" err="1"/>
              <a:t>sekali</a:t>
            </a:r>
            <a:r>
              <a:rPr lang="en-US" dirty="0"/>
              <a:t>. </a:t>
            </a:r>
            <a:r>
              <a:rPr lang="en-US" dirty="0" err="1"/>
              <a:t>Sehingga</a:t>
            </a:r>
            <a:r>
              <a:rPr lang="en-US" dirty="0"/>
              <a:t> </a:t>
            </a:r>
            <a:r>
              <a:rPr lang="en-US" dirty="0" err="1"/>
              <a:t>maserasi</a:t>
            </a:r>
            <a:r>
              <a:rPr lang="en-US" dirty="0"/>
              <a:t> </a:t>
            </a:r>
            <a:r>
              <a:rPr lang="en-US" dirty="0" err="1"/>
              <a:t>merupakan</a:t>
            </a:r>
            <a:r>
              <a:rPr lang="en-US" dirty="0"/>
              <a:t> </a:t>
            </a:r>
            <a:r>
              <a:rPr lang="en-US" dirty="0" err="1"/>
              <a:t>teknik</a:t>
            </a:r>
            <a:r>
              <a:rPr lang="en-US" dirty="0"/>
              <a:t> </a:t>
            </a:r>
            <a:r>
              <a:rPr lang="en-US" dirty="0" err="1"/>
              <a:t>ekstraksi</a:t>
            </a:r>
            <a:r>
              <a:rPr lang="en-US" dirty="0"/>
              <a:t> yang </a:t>
            </a:r>
            <a:r>
              <a:rPr lang="en-US" dirty="0" err="1"/>
              <a:t>dapat</a:t>
            </a:r>
            <a:r>
              <a:rPr lang="en-US" dirty="0"/>
              <a:t> </a:t>
            </a:r>
            <a:r>
              <a:rPr lang="en-US" dirty="0" err="1"/>
              <a:t>digunakan</a:t>
            </a:r>
            <a:r>
              <a:rPr lang="en-US" dirty="0"/>
              <a:t> </a:t>
            </a:r>
            <a:r>
              <a:rPr lang="en-US" dirty="0" err="1"/>
              <a:t>untuk</a:t>
            </a:r>
            <a:r>
              <a:rPr lang="en-US" dirty="0"/>
              <a:t> </a:t>
            </a:r>
            <a:r>
              <a:rPr lang="en-US" dirty="0" err="1"/>
              <a:t>senyawa</a:t>
            </a:r>
            <a:r>
              <a:rPr lang="en-US" dirty="0"/>
              <a:t> yang </a:t>
            </a:r>
            <a:r>
              <a:rPr lang="en-US" dirty="0" err="1"/>
              <a:t>tidak</a:t>
            </a:r>
            <a:r>
              <a:rPr lang="en-US" dirty="0"/>
              <a:t> </a:t>
            </a:r>
            <a:r>
              <a:rPr lang="en-US" dirty="0" err="1"/>
              <a:t>tahan</a:t>
            </a:r>
            <a:r>
              <a:rPr lang="en-US" dirty="0"/>
              <a:t> </a:t>
            </a:r>
            <a:r>
              <a:rPr lang="en-US" dirty="0" err="1"/>
              <a:t>panas</a:t>
            </a:r>
            <a:r>
              <a:rPr lang="en-US" dirty="0"/>
              <a:t> </a:t>
            </a:r>
            <a:r>
              <a:rPr lang="en-US" dirty="0" err="1"/>
              <a:t>ataupun</a:t>
            </a:r>
            <a:r>
              <a:rPr lang="en-US" dirty="0"/>
              <a:t> </a:t>
            </a:r>
            <a:r>
              <a:rPr lang="en-US" dirty="0" err="1"/>
              <a:t>tahan</a:t>
            </a:r>
            <a:r>
              <a:rPr lang="en-US" dirty="0"/>
              <a:t> </a:t>
            </a:r>
            <a:r>
              <a:rPr lang="en-US" dirty="0" err="1"/>
              <a:t>panas</a:t>
            </a:r>
            <a:r>
              <a:rPr lang="en-US" dirty="0"/>
              <a:t>. </a:t>
            </a:r>
            <a:r>
              <a:rPr lang="en-US" dirty="0" err="1"/>
              <a:t>Namun</a:t>
            </a:r>
            <a:r>
              <a:rPr lang="en-US" dirty="0"/>
              <a:t> </a:t>
            </a:r>
            <a:r>
              <a:rPr lang="en-US" dirty="0" err="1"/>
              <a:t>biasanya</a:t>
            </a:r>
            <a:r>
              <a:rPr lang="en-US" dirty="0"/>
              <a:t> </a:t>
            </a:r>
            <a:r>
              <a:rPr lang="en-US" dirty="0" err="1"/>
              <a:t>maserasi</a:t>
            </a:r>
            <a:r>
              <a:rPr lang="en-US" dirty="0"/>
              <a:t> </a:t>
            </a:r>
            <a:r>
              <a:rPr lang="en-US" dirty="0" err="1"/>
              <a:t>digunakan</a:t>
            </a:r>
            <a:r>
              <a:rPr lang="en-US" dirty="0"/>
              <a:t> </a:t>
            </a:r>
            <a:r>
              <a:rPr lang="en-US" dirty="0" err="1"/>
              <a:t>untuk</a:t>
            </a:r>
            <a:r>
              <a:rPr lang="en-US" dirty="0"/>
              <a:t> </a:t>
            </a:r>
            <a:r>
              <a:rPr lang="en-US" dirty="0" err="1"/>
              <a:t>mengekstrak</a:t>
            </a:r>
            <a:r>
              <a:rPr lang="en-US" dirty="0"/>
              <a:t> </a:t>
            </a:r>
            <a:r>
              <a:rPr lang="en-US" dirty="0" err="1"/>
              <a:t>senyawa</a:t>
            </a:r>
            <a:r>
              <a:rPr lang="en-US" dirty="0"/>
              <a:t> yang </a:t>
            </a:r>
            <a:r>
              <a:rPr lang="en-US" dirty="0" err="1"/>
              <a:t>tidak</a:t>
            </a:r>
            <a:r>
              <a:rPr lang="en-US" dirty="0"/>
              <a:t> </a:t>
            </a:r>
            <a:r>
              <a:rPr lang="en-US" dirty="0" err="1"/>
              <a:t>tahan</a:t>
            </a:r>
            <a:r>
              <a:rPr lang="en-US" dirty="0"/>
              <a:t> </a:t>
            </a:r>
            <a:r>
              <a:rPr lang="en-US" dirty="0" err="1"/>
              <a:t>panas</a:t>
            </a:r>
            <a:r>
              <a:rPr lang="en-US" dirty="0"/>
              <a:t> (</a:t>
            </a:r>
            <a:r>
              <a:rPr lang="en-US" dirty="0" err="1"/>
              <a:t>termolabil</a:t>
            </a:r>
            <a:r>
              <a:rPr lang="en-US" dirty="0"/>
              <a:t>) </a:t>
            </a:r>
            <a:r>
              <a:rPr lang="en-US" dirty="0" err="1"/>
              <a:t>atau</a:t>
            </a:r>
            <a:r>
              <a:rPr lang="en-US" dirty="0"/>
              <a:t> </a:t>
            </a:r>
            <a:r>
              <a:rPr lang="en-US" dirty="0" err="1"/>
              <a:t>senyawa</a:t>
            </a:r>
            <a:r>
              <a:rPr lang="en-US" dirty="0"/>
              <a:t> yang </a:t>
            </a:r>
            <a:r>
              <a:rPr lang="en-US" dirty="0" err="1"/>
              <a:t>belum</a:t>
            </a:r>
            <a:r>
              <a:rPr lang="en-US" dirty="0"/>
              <a:t> </a:t>
            </a:r>
            <a:r>
              <a:rPr lang="en-US" dirty="0" err="1"/>
              <a:t>diketahui</a:t>
            </a:r>
            <a:r>
              <a:rPr lang="en-US" dirty="0"/>
              <a:t> </a:t>
            </a:r>
            <a:r>
              <a:rPr lang="en-US" dirty="0" err="1"/>
              <a:t>sifatnya</a:t>
            </a:r>
            <a:r>
              <a:rPr lang="en-US" dirty="0"/>
              <a:t>. </a:t>
            </a:r>
            <a:r>
              <a:rPr lang="en-US" dirty="0" err="1"/>
              <a:t>Karena</a:t>
            </a:r>
            <a:r>
              <a:rPr lang="en-US" dirty="0"/>
              <a:t> </a:t>
            </a:r>
            <a:r>
              <a:rPr lang="en-US" dirty="0" err="1"/>
              <a:t>metoda</a:t>
            </a:r>
            <a:r>
              <a:rPr lang="en-US" dirty="0"/>
              <a:t> </a:t>
            </a:r>
            <a:r>
              <a:rPr lang="en-US" dirty="0" err="1"/>
              <a:t>ini</a:t>
            </a:r>
            <a:r>
              <a:rPr lang="en-US" dirty="0"/>
              <a:t> </a:t>
            </a:r>
            <a:r>
              <a:rPr lang="en-US" dirty="0" err="1"/>
              <a:t>membutuhkan</a:t>
            </a:r>
            <a:r>
              <a:rPr lang="en-US" dirty="0"/>
              <a:t> </a:t>
            </a:r>
            <a:r>
              <a:rPr lang="en-US" dirty="0" err="1"/>
              <a:t>pelarut</a:t>
            </a:r>
            <a:r>
              <a:rPr lang="en-US" dirty="0"/>
              <a:t> yang </a:t>
            </a:r>
            <a:r>
              <a:rPr lang="en-US" dirty="0" err="1"/>
              <a:t>banyak</a:t>
            </a:r>
            <a:r>
              <a:rPr lang="en-US" dirty="0"/>
              <a:t> </a:t>
            </a:r>
            <a:r>
              <a:rPr lang="en-US" dirty="0" err="1"/>
              <a:t>dan</a:t>
            </a:r>
            <a:r>
              <a:rPr lang="en-US" dirty="0"/>
              <a:t> </a:t>
            </a:r>
            <a:r>
              <a:rPr lang="en-US" dirty="0" err="1"/>
              <a:t>waktu</a:t>
            </a:r>
            <a:r>
              <a:rPr lang="en-US" dirty="0"/>
              <a:t> yang lama.</a:t>
            </a:r>
            <a:endParaRPr lang="en-US" dirty="0"/>
          </a:p>
        </p:txBody>
      </p:sp>
    </p:spTree>
    <p:extLst>
      <p:ext uri="{BB962C8B-B14F-4D97-AF65-F5344CB8AC3E}">
        <p14:creationId xmlns:p14="http://schemas.microsoft.com/office/powerpoint/2010/main" val="33970670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id-ID" b="1" dirty="0" smtClean="0"/>
              <a:t>CARA KERJA MASERASI</a:t>
            </a:r>
            <a:endParaRPr lang="en-US" b="1" dirty="0"/>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457200" y="990600"/>
                <a:ext cx="8229600" cy="5135563"/>
              </a:xfrm>
            </p:spPr>
            <p:txBody>
              <a:bodyPr>
                <a:normAutofit fontScale="92500" lnSpcReduction="10000"/>
              </a:bodyPr>
              <a:lstStyle/>
              <a:p>
                <a:r>
                  <a:rPr lang="en-US" dirty="0"/>
                  <a:t>10 </a:t>
                </a:r>
                <a:r>
                  <a:rPr lang="en-US" dirty="0" err="1"/>
                  <a:t>bagian</a:t>
                </a:r>
                <a:r>
                  <a:rPr lang="en-US" dirty="0"/>
                  <a:t> </a:t>
                </a:r>
                <a:r>
                  <a:rPr lang="en-US" dirty="0" err="1"/>
                  <a:t>simplisia</a:t>
                </a:r>
                <a:r>
                  <a:rPr lang="en-US" dirty="0"/>
                  <a:t> </a:t>
                </a:r>
                <a:r>
                  <a:rPr lang="en-US" dirty="0" err="1"/>
                  <a:t>dengan</a:t>
                </a:r>
                <a:r>
                  <a:rPr lang="en-US" dirty="0"/>
                  <a:t> </a:t>
                </a:r>
                <a:r>
                  <a:rPr lang="en-US" dirty="0" err="1"/>
                  <a:t>derajat</a:t>
                </a:r>
                <a:r>
                  <a:rPr lang="en-US" dirty="0"/>
                  <a:t> </a:t>
                </a:r>
                <a:r>
                  <a:rPr lang="en-US" dirty="0" err="1"/>
                  <a:t>kehalusan</a:t>
                </a:r>
                <a:r>
                  <a:rPr lang="en-US" dirty="0"/>
                  <a:t> yang </a:t>
                </a:r>
                <a:r>
                  <a:rPr lang="en-US" dirty="0" err="1"/>
                  <a:t>cocok</a:t>
                </a:r>
                <a:r>
                  <a:rPr lang="en-US" dirty="0"/>
                  <a:t>, </a:t>
                </a:r>
                <a:r>
                  <a:rPr lang="en-US" dirty="0" err="1"/>
                  <a:t>dimasukan</a:t>
                </a:r>
                <a:r>
                  <a:rPr lang="en-US" dirty="0"/>
                  <a:t> </a:t>
                </a:r>
                <a:r>
                  <a:rPr lang="en-US" dirty="0" err="1"/>
                  <a:t>kedalam</a:t>
                </a:r>
                <a:r>
                  <a:rPr lang="en-US" dirty="0"/>
                  <a:t> </a:t>
                </a:r>
                <a:r>
                  <a:rPr lang="en-US" dirty="0" err="1" smtClean="0"/>
                  <a:t>bejan</a:t>
                </a:r>
                <a:r>
                  <a:rPr lang="id-ID" dirty="0" smtClean="0"/>
                  <a:t>a</a:t>
                </a:r>
                <a:r>
                  <a:rPr lang="en-US" dirty="0" smtClean="0"/>
                  <a:t> </a:t>
                </a:r>
                <a:r>
                  <a:rPr lang="en-US" dirty="0" err="1"/>
                  <a:t>kemudian</a:t>
                </a:r>
                <a:r>
                  <a:rPr lang="en-US" dirty="0"/>
                  <a:t> </a:t>
                </a:r>
                <a:r>
                  <a:rPr lang="en-US" dirty="0" err="1"/>
                  <a:t>dituangi</a:t>
                </a:r>
                <a:r>
                  <a:rPr lang="en-US" dirty="0"/>
                  <a:t> </a:t>
                </a:r>
                <a:r>
                  <a:rPr lang="en-US" dirty="0" err="1"/>
                  <a:t>dangan</a:t>
                </a:r>
                <a:r>
                  <a:rPr lang="en-US" dirty="0"/>
                  <a:t> 75 </a:t>
                </a:r>
                <a:r>
                  <a:rPr lang="en-US" dirty="0" err="1"/>
                  <a:t>bagian</a:t>
                </a:r>
                <a:r>
                  <a:rPr lang="en-US" dirty="0"/>
                  <a:t> </a:t>
                </a:r>
                <a:r>
                  <a:rPr lang="en-US" dirty="0" err="1"/>
                  <a:t>cairan</a:t>
                </a:r>
                <a:r>
                  <a:rPr lang="en-US" dirty="0"/>
                  <a:t> </a:t>
                </a:r>
                <a:r>
                  <a:rPr lang="en-US" dirty="0" err="1" smtClean="0"/>
                  <a:t>penyari</a:t>
                </a:r>
                <a:r>
                  <a:rPr lang="id-ID" dirty="0" smtClean="0"/>
                  <a:t> </a:t>
                </a:r>
                <a:r>
                  <a:rPr lang="en-US" dirty="0" smtClean="0"/>
                  <a:t>, </a:t>
                </a:r>
                <a:r>
                  <a:rPr lang="en-US" dirty="0" err="1"/>
                  <a:t>ditutup</a:t>
                </a:r>
                <a:r>
                  <a:rPr lang="en-US" dirty="0"/>
                  <a:t> </a:t>
                </a:r>
                <a:r>
                  <a:rPr lang="en-US" dirty="0" err="1"/>
                  <a:t>dan</a:t>
                </a:r>
                <a:r>
                  <a:rPr lang="en-US" dirty="0"/>
                  <a:t> </a:t>
                </a:r>
                <a:r>
                  <a:rPr lang="en-US" dirty="0" err="1"/>
                  <a:t>dibiarkan</a:t>
                </a:r>
                <a:r>
                  <a:rPr lang="en-US" dirty="0"/>
                  <a:t> </a:t>
                </a:r>
                <a:r>
                  <a:rPr lang="en-US" dirty="0" err="1"/>
                  <a:t>selama</a:t>
                </a:r>
                <a:r>
                  <a:rPr lang="en-US" dirty="0"/>
                  <a:t> 5 </a:t>
                </a:r>
                <a:r>
                  <a:rPr lang="en-US" dirty="0" err="1"/>
                  <a:t>hari</a:t>
                </a:r>
                <a:r>
                  <a:rPr lang="en-US" dirty="0"/>
                  <a:t>, </a:t>
                </a:r>
                <a:r>
                  <a:rPr lang="en-US" dirty="0" err="1"/>
                  <a:t>terlindung</a:t>
                </a:r>
                <a:r>
                  <a:rPr lang="en-US" dirty="0"/>
                  <a:t> </a:t>
                </a:r>
                <a:r>
                  <a:rPr lang="en-US" dirty="0" err="1"/>
                  <a:t>dari</a:t>
                </a:r>
                <a:r>
                  <a:rPr lang="en-US" dirty="0"/>
                  <a:t> </a:t>
                </a:r>
                <a:r>
                  <a:rPr lang="en-US" dirty="0" err="1"/>
                  <a:t>cahaya</a:t>
                </a:r>
                <a:r>
                  <a:rPr lang="en-US" dirty="0"/>
                  <a:t>, </a:t>
                </a:r>
                <a:r>
                  <a:rPr lang="en-US" dirty="0" err="1"/>
                  <a:t>sambil</a:t>
                </a:r>
                <a:r>
                  <a:rPr lang="en-US" dirty="0"/>
                  <a:t> </a:t>
                </a:r>
                <a:r>
                  <a:rPr lang="en-US" dirty="0" err="1"/>
                  <a:t>berulang-ulang</a:t>
                </a:r>
                <a:r>
                  <a:rPr lang="en-US" dirty="0"/>
                  <a:t> </a:t>
                </a:r>
                <a:r>
                  <a:rPr lang="en-US" dirty="0" err="1"/>
                  <a:t>diaduk</a:t>
                </a:r>
                <a:r>
                  <a:rPr lang="en-US" dirty="0"/>
                  <a:t>. </a:t>
                </a:r>
                <a:r>
                  <a:rPr lang="en-US" dirty="0" err="1"/>
                  <a:t>Setelah</a:t>
                </a:r>
                <a:r>
                  <a:rPr lang="en-US" dirty="0"/>
                  <a:t> 5 </a:t>
                </a:r>
                <a:r>
                  <a:rPr lang="en-US" dirty="0" err="1"/>
                  <a:t>hari</a:t>
                </a:r>
                <a:r>
                  <a:rPr lang="en-US" dirty="0"/>
                  <a:t> </a:t>
                </a:r>
                <a:r>
                  <a:rPr lang="en-US" dirty="0" err="1"/>
                  <a:t>diserkai</a:t>
                </a:r>
                <a:r>
                  <a:rPr lang="en-US" dirty="0"/>
                  <a:t>, </a:t>
                </a:r>
                <a:r>
                  <a:rPr lang="en-US" dirty="0" err="1"/>
                  <a:t>ampas</a:t>
                </a:r>
                <a:r>
                  <a:rPr lang="en-US" dirty="0"/>
                  <a:t> </a:t>
                </a:r>
                <a:r>
                  <a:rPr lang="en-US" dirty="0" err="1"/>
                  <a:t>diperas</a:t>
                </a:r>
                <a:r>
                  <a:rPr lang="en-US" dirty="0"/>
                  <a:t>. </a:t>
                </a:r>
                <a:r>
                  <a:rPr lang="en-US" dirty="0" err="1"/>
                  <a:t>Pada</a:t>
                </a:r>
                <a:r>
                  <a:rPr lang="en-US" dirty="0"/>
                  <a:t> </a:t>
                </a:r>
                <a:r>
                  <a:rPr lang="en-US" dirty="0" err="1"/>
                  <a:t>ampas</a:t>
                </a:r>
                <a:r>
                  <a:rPr lang="en-US" dirty="0"/>
                  <a:t> </a:t>
                </a:r>
                <a:r>
                  <a:rPr lang="en-US" dirty="0" err="1"/>
                  <a:t>ditambah</a:t>
                </a:r>
                <a:r>
                  <a:rPr lang="en-US" dirty="0"/>
                  <a:t> </a:t>
                </a:r>
                <a:r>
                  <a:rPr lang="en-US" dirty="0" err="1"/>
                  <a:t>cairan</a:t>
                </a:r>
                <a:r>
                  <a:rPr lang="en-US" dirty="0"/>
                  <a:t> </a:t>
                </a:r>
                <a:r>
                  <a:rPr lang="en-US" dirty="0" err="1"/>
                  <a:t>penyari</a:t>
                </a:r>
                <a:r>
                  <a:rPr lang="en-US" dirty="0"/>
                  <a:t> </a:t>
                </a:r>
                <a:r>
                  <a:rPr lang="en-US" dirty="0" err="1"/>
                  <a:t>secukupnya</a:t>
                </a:r>
                <a:r>
                  <a:rPr lang="en-US" dirty="0"/>
                  <a:t>, </a:t>
                </a:r>
                <a:r>
                  <a:rPr lang="en-US" dirty="0" err="1"/>
                  <a:t>diaduk</a:t>
                </a:r>
                <a:r>
                  <a:rPr lang="en-US" dirty="0"/>
                  <a:t>  </a:t>
                </a:r>
                <a:r>
                  <a:rPr lang="en-US" dirty="0" err="1"/>
                  <a:t>dan</a:t>
                </a:r>
                <a:r>
                  <a:rPr lang="en-US" dirty="0"/>
                  <a:t> </a:t>
                </a:r>
                <a:r>
                  <a:rPr lang="en-US" dirty="0" err="1"/>
                  <a:t>diserkai</a:t>
                </a:r>
                <a:r>
                  <a:rPr lang="en-US" dirty="0"/>
                  <a:t> </a:t>
                </a:r>
                <a:r>
                  <a:rPr lang="en-US" dirty="0" err="1"/>
                  <a:t>sehingga</a:t>
                </a:r>
                <a:r>
                  <a:rPr lang="en-US" dirty="0"/>
                  <a:t> </a:t>
                </a:r>
                <a:r>
                  <a:rPr lang="en-US" dirty="0" err="1"/>
                  <a:t>diperoleh</a:t>
                </a:r>
                <a:r>
                  <a:rPr lang="en-US" dirty="0"/>
                  <a:t> </a:t>
                </a:r>
                <a:r>
                  <a:rPr lang="en-US" dirty="0" err="1"/>
                  <a:t>seluruh</a:t>
                </a:r>
                <a:r>
                  <a:rPr lang="en-US" dirty="0"/>
                  <a:t> sari </a:t>
                </a:r>
                <a:r>
                  <a:rPr lang="en-US" dirty="0" err="1"/>
                  <a:t>sebanyak</a:t>
                </a:r>
                <a:r>
                  <a:rPr lang="en-US" dirty="0"/>
                  <a:t> 100 </a:t>
                </a:r>
                <a:r>
                  <a:rPr lang="en-US" dirty="0" err="1"/>
                  <a:t>bagian</a:t>
                </a:r>
                <a:r>
                  <a:rPr lang="en-US" dirty="0" smtClean="0"/>
                  <a:t>.</a:t>
                </a:r>
                <a:endParaRPr lang="id-ID" dirty="0" smtClean="0"/>
              </a:p>
              <a:p>
                <a:r>
                  <a:rPr lang="id-ID" dirty="0" smtClean="0"/>
                  <a:t>Hasil nya diuapkan </a:t>
                </a:r>
                <a:r>
                  <a:rPr lang="id-ID" dirty="0"/>
                  <a:t>padasuhu  35 – 40 </a:t>
                </a:r>
                <a14:m>
                  <m:oMath xmlns:m="http://schemas.openxmlformats.org/officeDocument/2006/math">
                    <m:r>
                      <a:rPr lang="id-ID" i="1">
                        <a:latin typeface="Cambria Math"/>
                        <a:ea typeface="Cambria Math"/>
                      </a:rPr>
                      <m:t>℃ </m:t>
                    </m:r>
                  </m:oMath>
                </a14:m>
                <a:r>
                  <a:rPr lang="id-ID" dirty="0"/>
                  <a:t>sampai </a:t>
                </a:r>
                <a:r>
                  <a:rPr lang="id-ID" dirty="0"/>
                  <a:t>terdapat ekstrak kental.  </a:t>
                </a:r>
                <a:r>
                  <a:rPr lang="id-ID" dirty="0"/>
                  <a:t>Dan didapatkan 60 % dari </a:t>
                </a:r>
                <a:r>
                  <a:rPr lang="id-ID" dirty="0"/>
                  <a:t>berat serbuk kering</a:t>
                </a:r>
                <a:endParaRPr lang="en-US" dirty="0"/>
              </a:p>
              <a:p>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990600"/>
                <a:ext cx="8229600" cy="5135563"/>
              </a:xfrm>
              <a:blipFill rotWithShape="1">
                <a:blip r:embed="rId2"/>
                <a:stretch>
                  <a:fillRect l="-1481" t="-2375" r="-2593" b="-13183"/>
                </a:stretch>
              </a:blipFill>
            </p:spPr>
            <p:txBody>
              <a:bodyPr/>
              <a:lstStyle/>
              <a:p>
                <a:r>
                  <a:rPr lang="en-US">
                    <a:noFill/>
                  </a:rPr>
                  <a:t> </a:t>
                </a:r>
              </a:p>
            </p:txBody>
          </p:sp>
        </mc:Fallback>
      </mc:AlternateContent>
    </p:spTree>
    <p:extLst>
      <p:ext uri="{BB962C8B-B14F-4D97-AF65-F5344CB8AC3E}">
        <p14:creationId xmlns:p14="http://schemas.microsoft.com/office/powerpoint/2010/main" val="39536662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sz="5400" b="1" dirty="0" smtClean="0"/>
              <a:t>Perkolasi</a:t>
            </a:r>
            <a:endParaRPr lang="en-US" sz="5400" b="1" dirty="0"/>
          </a:p>
        </p:txBody>
      </p:sp>
      <p:sp>
        <p:nvSpPr>
          <p:cNvPr id="3" name="Content Placeholder 2"/>
          <p:cNvSpPr>
            <a:spLocks noGrp="1"/>
          </p:cNvSpPr>
          <p:nvPr>
            <p:ph idx="1"/>
          </p:nvPr>
        </p:nvSpPr>
        <p:spPr/>
        <p:txBody>
          <a:bodyPr/>
          <a:lstStyle/>
          <a:p>
            <a:r>
              <a:rPr lang="id-ID" dirty="0"/>
              <a:t>Perkolasi adalah ekstraksi dengan pelarut yang selalu baru sampai sempurna (exhaustive extraction) yang umumnya dilakukan pada temperatur ruangan. Proses terdiri dari tahapan pengembangan bahan , tahap maserasi antara , tahap perkolasi sebenarnya (penetesan / penampungan ekstrak ) terus menerus samapi diperoleh ekstrak (perkolat) yang jumlahnya 1 – 5 kali bahan</a:t>
            </a:r>
            <a:r>
              <a:rPr lang="id-ID" dirty="0" smtClean="0"/>
              <a:t>.</a:t>
            </a:r>
          </a:p>
          <a:p>
            <a:endParaRPr lang="en-US" dirty="0"/>
          </a:p>
        </p:txBody>
      </p:sp>
    </p:spTree>
    <p:extLst>
      <p:ext uri="{BB962C8B-B14F-4D97-AF65-F5344CB8AC3E}">
        <p14:creationId xmlns:p14="http://schemas.microsoft.com/office/powerpoint/2010/main" val="27206714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id-ID" b="1" dirty="0" smtClean="0"/>
              <a:t>Cara Kerja Perkolasi</a:t>
            </a:r>
            <a:endParaRPr lang="en-US" b="1" dirty="0"/>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457200" y="990600"/>
                <a:ext cx="8229600" cy="5638800"/>
              </a:xfrm>
            </p:spPr>
            <p:txBody>
              <a:bodyPr>
                <a:normAutofit fontScale="70000" lnSpcReduction="20000"/>
              </a:bodyPr>
              <a:lstStyle/>
              <a:p>
                <a:r>
                  <a:rPr lang="id-ID" dirty="0" smtClean="0"/>
                  <a:t>20 bagian Serbuk </a:t>
                </a:r>
                <a:r>
                  <a:rPr lang="id-ID" dirty="0"/>
                  <a:t>yang telah diayak dibasahi dengan  </a:t>
                </a:r>
                <a:r>
                  <a:rPr lang="id-ID" dirty="0" smtClean="0"/>
                  <a:t>cairan penyari  2,5 sampai 5 bagian etanol lalu </a:t>
                </a:r>
                <a:r>
                  <a:rPr lang="id-ID" dirty="0"/>
                  <a:t>dimasukkan dalam bejana tertutup dan diamkan selama  </a:t>
                </a:r>
                <a:r>
                  <a:rPr lang="id-ID" dirty="0" smtClean="0"/>
                  <a:t>3 jam</a:t>
                </a:r>
                <a:r>
                  <a:rPr lang="id-ID" dirty="0"/>
                  <a:t>.</a:t>
                </a:r>
              </a:p>
              <a:p>
                <a:r>
                  <a:rPr lang="id-ID" dirty="0" smtClean="0"/>
                  <a:t>Pindahkan </a:t>
                </a:r>
                <a:r>
                  <a:rPr lang="id-ID" dirty="0"/>
                  <a:t>masa sedikit demi sedikit ke dalam perkolator sambil ditekan </a:t>
                </a:r>
                <a:r>
                  <a:rPr lang="id-ID" dirty="0" smtClean="0"/>
                  <a:t>perlahan lahan. Tambahkan larutan </a:t>
                </a:r>
                <a:r>
                  <a:rPr lang="id-ID" dirty="0"/>
                  <a:t>etanol  </a:t>
                </a:r>
                <a:r>
                  <a:rPr lang="id-ID" dirty="0" smtClean="0"/>
                  <a:t>secukupnya </a:t>
                </a:r>
                <a:r>
                  <a:rPr lang="id-ID" dirty="0"/>
                  <a:t>sampai cairan mulai menetes dan di </a:t>
                </a:r>
                <a:r>
                  <a:rPr lang="id-ID" dirty="0" smtClean="0"/>
                  <a:t>atas serbuk </a:t>
                </a:r>
                <a:r>
                  <a:rPr lang="id-ID" dirty="0"/>
                  <a:t>masih terdapat selapis larutan etanol</a:t>
                </a:r>
                <a:r>
                  <a:rPr lang="id-ID" dirty="0" smtClean="0"/>
                  <a:t>.</a:t>
                </a:r>
                <a:endParaRPr lang="id-ID" dirty="0"/>
              </a:p>
              <a:p>
                <a:r>
                  <a:rPr lang="id-ID" dirty="0" smtClean="0"/>
                  <a:t>Tutup </a:t>
                </a:r>
                <a:r>
                  <a:rPr lang="id-ID" dirty="0"/>
                  <a:t>perkolator, diamkan selama  </a:t>
                </a:r>
                <a:r>
                  <a:rPr lang="id-ID" dirty="0" smtClean="0"/>
                  <a:t>24 jam</a:t>
                </a:r>
                <a:r>
                  <a:rPr lang="id-ID" dirty="0"/>
                  <a:t>. </a:t>
                </a:r>
                <a:r>
                  <a:rPr lang="id-ID" dirty="0" smtClean="0"/>
                  <a:t>Biarkan cairan </a:t>
                </a:r>
                <a:r>
                  <a:rPr lang="id-ID" dirty="0"/>
                  <a:t>filtrat menetes dengan kecepatan </a:t>
                </a:r>
                <a:r>
                  <a:rPr lang="id-ID" dirty="0" smtClean="0"/>
                  <a:t>1 ml/menit</a:t>
                </a:r>
                <a:r>
                  <a:rPr lang="id-ID" dirty="0"/>
                  <a:t>. </a:t>
                </a:r>
                <a:r>
                  <a:rPr lang="id-ID" dirty="0" smtClean="0"/>
                  <a:t>Tambahkan </a:t>
                </a:r>
                <a:r>
                  <a:rPr lang="id-ID" dirty="0"/>
                  <a:t>berulang-ulang etanol  </a:t>
                </a:r>
                <a:r>
                  <a:rPr lang="id-ID" dirty="0" smtClean="0"/>
                  <a:t>secukupnya </a:t>
                </a:r>
                <a:r>
                  <a:rPr lang="id-ID" dirty="0"/>
                  <a:t>sampai selalu </a:t>
                </a:r>
                <a:r>
                  <a:rPr lang="id-ID" dirty="0" smtClean="0"/>
                  <a:t>terdapat selapis </a:t>
                </a:r>
                <a:r>
                  <a:rPr lang="id-ID" dirty="0"/>
                  <a:t>etanol di atas permukaan simplisia</a:t>
                </a:r>
                <a:r>
                  <a:rPr lang="id-ID" dirty="0" smtClean="0"/>
                  <a:t>.</a:t>
                </a:r>
                <a:endParaRPr lang="id-ID" dirty="0"/>
              </a:p>
              <a:p>
                <a:r>
                  <a:rPr lang="id-ID" dirty="0" smtClean="0"/>
                  <a:t>Tampung 80 % filtrat </a:t>
                </a:r>
                <a:r>
                  <a:rPr lang="id-ID" dirty="0"/>
                  <a:t>pertama dan pisahkan. Aalu perkolasi dilanjutkan sampai </a:t>
                </a:r>
                <a:r>
                  <a:rPr lang="id-ID" dirty="0" smtClean="0"/>
                  <a:t>dicapai titik </a:t>
                </a:r>
                <a:r>
                  <a:rPr lang="id-ID" dirty="0"/>
                  <a:t>akhir perkolasi yaitu penguapan  </a:t>
                </a:r>
                <a:r>
                  <a:rPr lang="id-ID" dirty="0" smtClean="0"/>
                  <a:t>50 mg </a:t>
                </a:r>
                <a:r>
                  <a:rPr lang="id-ID" dirty="0"/>
                  <a:t>filtrat yang tidak meninggalkan sisa. </a:t>
                </a:r>
                <a:r>
                  <a:rPr lang="id-ID" dirty="0" smtClean="0"/>
                  <a:t>Filtrat </a:t>
                </a:r>
                <a:r>
                  <a:rPr lang="id-ID" dirty="0"/>
                  <a:t>yangdidapatkan sampai </a:t>
                </a:r>
                <a:r>
                  <a:rPr lang="id-ID" dirty="0" smtClean="0"/>
                  <a:t>20%</a:t>
                </a:r>
                <a:endParaRPr lang="id-ID" dirty="0"/>
              </a:p>
              <a:p>
                <a:r>
                  <a:rPr lang="id-ID" dirty="0" smtClean="0"/>
                  <a:t>Campurkan  80% filtrat </a:t>
                </a:r>
                <a:r>
                  <a:rPr lang="id-ID" dirty="0"/>
                  <a:t>pertama dengan  </a:t>
                </a:r>
                <a:r>
                  <a:rPr lang="id-ID" dirty="0" smtClean="0"/>
                  <a:t>20% filtrat </a:t>
                </a:r>
                <a:r>
                  <a:rPr lang="id-ID" dirty="0"/>
                  <a:t>sisa dan </a:t>
                </a:r>
                <a:r>
                  <a:rPr lang="id-ID" dirty="0" smtClean="0"/>
                  <a:t>diuapkan padasuhu  35 – 40 </a:t>
                </a:r>
                <a14:m>
                  <m:oMath xmlns:m="http://schemas.openxmlformats.org/officeDocument/2006/math">
                    <m:r>
                      <a:rPr lang="id-ID" i="1" smtClean="0">
                        <a:latin typeface="Cambria Math"/>
                        <a:ea typeface="Cambria Math"/>
                      </a:rPr>
                      <m:t>℃</m:t>
                    </m:r>
                    <m:r>
                      <a:rPr lang="id-ID" b="0" i="1" smtClean="0">
                        <a:latin typeface="Cambria Math"/>
                        <a:ea typeface="Cambria Math"/>
                      </a:rPr>
                      <m:t> </m:t>
                    </m:r>
                  </m:oMath>
                </a14:m>
                <a:r>
                  <a:rPr lang="id-ID" dirty="0" smtClean="0"/>
                  <a:t>sampai </a:t>
                </a:r>
                <a:r>
                  <a:rPr lang="id-ID" dirty="0"/>
                  <a:t>terdapat ekstrak kental.  </a:t>
                </a:r>
                <a:r>
                  <a:rPr lang="id-ID" dirty="0" smtClean="0"/>
                  <a:t>Dan didapatkan 60 % dari </a:t>
                </a:r>
                <a:r>
                  <a:rPr lang="id-ID" dirty="0"/>
                  <a:t>berat serbuk kering</a:t>
                </a: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990600"/>
                <a:ext cx="8229600" cy="5638800"/>
              </a:xfrm>
              <a:blipFill rotWithShape="1">
                <a:blip r:embed="rId2"/>
                <a:stretch>
                  <a:fillRect l="-815" t="-1730" r="-1333"/>
                </a:stretch>
              </a:blipFill>
            </p:spPr>
            <p:txBody>
              <a:bodyPr/>
              <a:lstStyle/>
              <a:p>
                <a:r>
                  <a:rPr lang="en-US">
                    <a:noFill/>
                  </a:rPr>
                  <a:t> </a:t>
                </a:r>
              </a:p>
            </p:txBody>
          </p:sp>
        </mc:Fallback>
      </mc:AlternateContent>
    </p:spTree>
    <p:extLst>
      <p:ext uri="{BB962C8B-B14F-4D97-AF65-F5344CB8AC3E}">
        <p14:creationId xmlns:p14="http://schemas.microsoft.com/office/powerpoint/2010/main" val="39565991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smtClean="0"/>
              <a:t>Rendemen</a:t>
            </a:r>
            <a:endParaRPr lang="en-US" b="1" dirty="0"/>
          </a:p>
        </p:txBody>
      </p:sp>
      <p:sp>
        <p:nvSpPr>
          <p:cNvPr id="3" name="Content Placeholder 2"/>
          <p:cNvSpPr>
            <a:spLocks noGrp="1"/>
          </p:cNvSpPr>
          <p:nvPr>
            <p:ph idx="1"/>
          </p:nvPr>
        </p:nvSpPr>
        <p:spPr/>
        <p:txBody>
          <a:bodyPr/>
          <a:lstStyle/>
          <a:p>
            <a:r>
              <a:rPr lang="en-US" dirty="0" err="1"/>
              <a:t>Setelah</a:t>
            </a:r>
            <a:r>
              <a:rPr lang="en-US" dirty="0"/>
              <a:t> </a:t>
            </a:r>
            <a:r>
              <a:rPr lang="en-US" dirty="0" err="1"/>
              <a:t>diperoleh</a:t>
            </a:r>
            <a:r>
              <a:rPr lang="en-US" dirty="0"/>
              <a:t> </a:t>
            </a:r>
            <a:r>
              <a:rPr lang="en-US" dirty="0" err="1"/>
              <a:t>bobot</a:t>
            </a:r>
            <a:r>
              <a:rPr lang="en-US" dirty="0"/>
              <a:t> </a:t>
            </a:r>
            <a:r>
              <a:rPr lang="en-US" dirty="0" err="1"/>
              <a:t>ekstrak</a:t>
            </a:r>
            <a:r>
              <a:rPr lang="en-US" dirty="0"/>
              <a:t> </a:t>
            </a:r>
            <a:r>
              <a:rPr lang="en-US" dirty="0" err="1"/>
              <a:t>kental</a:t>
            </a:r>
            <a:r>
              <a:rPr lang="en-US" dirty="0"/>
              <a:t> </a:t>
            </a:r>
            <a:r>
              <a:rPr lang="en-US" dirty="0" err="1"/>
              <a:t>maka</a:t>
            </a:r>
            <a:r>
              <a:rPr lang="en-US" dirty="0"/>
              <a:t> </a:t>
            </a:r>
            <a:r>
              <a:rPr lang="en-US" dirty="0" err="1"/>
              <a:t>dihitung</a:t>
            </a:r>
            <a:r>
              <a:rPr lang="en-US" dirty="0"/>
              <a:t> </a:t>
            </a:r>
            <a:r>
              <a:rPr lang="en-US" dirty="0" err="1"/>
              <a:t>randemennya</a:t>
            </a:r>
            <a:r>
              <a:rPr lang="en-US" dirty="0"/>
              <a:t> </a:t>
            </a:r>
            <a:r>
              <a:rPr lang="en-US" dirty="0" err="1"/>
              <a:t>dengan</a:t>
            </a:r>
            <a:r>
              <a:rPr lang="en-US" dirty="0"/>
              <a:t> </a:t>
            </a:r>
            <a:r>
              <a:rPr lang="en-US" dirty="0" err="1"/>
              <a:t>cara</a:t>
            </a:r>
            <a:r>
              <a:rPr lang="en-US" dirty="0"/>
              <a:t> </a:t>
            </a:r>
            <a:r>
              <a:rPr lang="en-US" dirty="0" err="1"/>
              <a:t>bobot</a:t>
            </a:r>
            <a:r>
              <a:rPr lang="en-US" dirty="0"/>
              <a:t> </a:t>
            </a:r>
            <a:r>
              <a:rPr lang="en-US" dirty="0" err="1"/>
              <a:t>ekstrak</a:t>
            </a:r>
            <a:r>
              <a:rPr lang="en-US" dirty="0"/>
              <a:t> yang </a:t>
            </a:r>
            <a:r>
              <a:rPr lang="en-US" dirty="0" err="1"/>
              <a:t>diperoleh</a:t>
            </a:r>
            <a:r>
              <a:rPr lang="en-US" dirty="0"/>
              <a:t> </a:t>
            </a:r>
            <a:r>
              <a:rPr lang="en-US" dirty="0" err="1"/>
              <a:t>dibagi</a:t>
            </a:r>
            <a:r>
              <a:rPr lang="en-US" dirty="0"/>
              <a:t> </a:t>
            </a:r>
            <a:r>
              <a:rPr lang="en-US" dirty="0" err="1"/>
              <a:t>dengan</a:t>
            </a:r>
            <a:r>
              <a:rPr lang="en-US" dirty="0"/>
              <a:t> </a:t>
            </a:r>
            <a:r>
              <a:rPr lang="en-US" dirty="0" err="1"/>
              <a:t>jumlah</a:t>
            </a:r>
            <a:r>
              <a:rPr lang="en-US" dirty="0"/>
              <a:t> </a:t>
            </a:r>
            <a:r>
              <a:rPr lang="en-US" dirty="0" err="1"/>
              <a:t>simplisia</a:t>
            </a:r>
            <a:r>
              <a:rPr lang="en-US" dirty="0"/>
              <a:t> yang </a:t>
            </a:r>
            <a:r>
              <a:rPr lang="en-US" dirty="0" err="1"/>
              <a:t>ditimbang</a:t>
            </a:r>
            <a:r>
              <a:rPr lang="en-US" dirty="0"/>
              <a:t> </a:t>
            </a:r>
            <a:r>
              <a:rPr lang="en-US" dirty="0" err="1"/>
              <a:t>kemudian</a:t>
            </a:r>
            <a:r>
              <a:rPr lang="en-US" dirty="0"/>
              <a:t> </a:t>
            </a:r>
            <a:r>
              <a:rPr lang="en-US" dirty="0" err="1"/>
              <a:t>dikalikan</a:t>
            </a:r>
            <a:r>
              <a:rPr lang="en-US" dirty="0"/>
              <a:t> </a:t>
            </a:r>
            <a:r>
              <a:rPr lang="en-US" dirty="0" err="1"/>
              <a:t>dengan</a:t>
            </a:r>
            <a:r>
              <a:rPr lang="en-US" dirty="0"/>
              <a:t> 100%.</a:t>
            </a:r>
          </a:p>
          <a:p>
            <a:endParaRPr lang="en-US" dirty="0"/>
          </a:p>
        </p:txBody>
      </p:sp>
    </p:spTree>
    <p:extLst>
      <p:ext uri="{BB962C8B-B14F-4D97-AF65-F5344CB8AC3E}">
        <p14:creationId xmlns:p14="http://schemas.microsoft.com/office/powerpoint/2010/main" val="12250119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id-ID" sz="3600" b="1" dirty="0"/>
              <a:t>ALAT </a:t>
            </a:r>
            <a:r>
              <a:rPr lang="id-ID" sz="3600" b="1" dirty="0" smtClean="0"/>
              <a:t>YANG </a:t>
            </a:r>
            <a:r>
              <a:rPr lang="id-ID" sz="3600" b="1" dirty="0"/>
              <a:t>DIPERLUKAN UNTUK SKRINING </a:t>
            </a:r>
            <a:r>
              <a:rPr lang="id-ID" sz="3600" b="1" dirty="0" smtClean="0"/>
              <a:t>FITOKIMIA</a:t>
            </a:r>
            <a:endParaRPr lang="en-US" sz="3600" dirty="0"/>
          </a:p>
        </p:txBody>
      </p:sp>
      <p:sp>
        <p:nvSpPr>
          <p:cNvPr id="3" name="Content Placeholder 2"/>
          <p:cNvSpPr>
            <a:spLocks noGrp="1"/>
          </p:cNvSpPr>
          <p:nvPr>
            <p:ph idx="1"/>
          </p:nvPr>
        </p:nvSpPr>
        <p:spPr/>
        <p:txBody>
          <a:bodyPr>
            <a:normAutofit fontScale="92500" lnSpcReduction="20000"/>
          </a:bodyPr>
          <a:lstStyle/>
          <a:p>
            <a:pPr lvl="0"/>
            <a:r>
              <a:rPr lang="id-ID" dirty="0"/>
              <a:t>Erlenmeyer</a:t>
            </a:r>
            <a:endParaRPr lang="en-US" dirty="0"/>
          </a:p>
          <a:p>
            <a:pPr lvl="0"/>
            <a:r>
              <a:rPr lang="id-ID" dirty="0"/>
              <a:t>Tabung reaksi</a:t>
            </a:r>
            <a:endParaRPr lang="en-US" dirty="0"/>
          </a:p>
          <a:p>
            <a:pPr lvl="0"/>
            <a:r>
              <a:rPr lang="id-ID" dirty="0"/>
              <a:t>Penangas air</a:t>
            </a:r>
            <a:endParaRPr lang="en-US" dirty="0"/>
          </a:p>
          <a:p>
            <a:pPr lvl="0"/>
            <a:r>
              <a:rPr lang="id-ID" dirty="0"/>
              <a:t>Pipet tetes</a:t>
            </a:r>
            <a:endParaRPr lang="en-US" dirty="0"/>
          </a:p>
          <a:p>
            <a:pPr lvl="0"/>
            <a:r>
              <a:rPr lang="id-ID" dirty="0"/>
              <a:t>Penjepit</a:t>
            </a:r>
            <a:endParaRPr lang="en-US" dirty="0"/>
          </a:p>
          <a:p>
            <a:pPr lvl="0"/>
            <a:r>
              <a:rPr lang="id-ID" dirty="0"/>
              <a:t>Kaca arloji</a:t>
            </a:r>
            <a:endParaRPr lang="en-US" dirty="0"/>
          </a:p>
          <a:p>
            <a:pPr lvl="0"/>
            <a:r>
              <a:rPr lang="id-ID" dirty="0"/>
              <a:t>Cawan uap</a:t>
            </a:r>
            <a:endParaRPr lang="en-US" dirty="0"/>
          </a:p>
          <a:p>
            <a:pPr lvl="0"/>
            <a:r>
              <a:rPr lang="id-ID" dirty="0" smtClean="0"/>
              <a:t>Corong</a:t>
            </a:r>
          </a:p>
          <a:p>
            <a:pPr lvl="0"/>
            <a:r>
              <a:rPr lang="id-ID" dirty="0" smtClean="0"/>
              <a:t>Kertas KLT</a:t>
            </a:r>
            <a:endParaRPr lang="en-US" dirty="0"/>
          </a:p>
          <a:p>
            <a:endParaRPr lang="en-US" dirty="0"/>
          </a:p>
        </p:txBody>
      </p:sp>
    </p:spTree>
    <p:extLst>
      <p:ext uri="{BB962C8B-B14F-4D97-AF65-F5344CB8AC3E}">
        <p14:creationId xmlns:p14="http://schemas.microsoft.com/office/powerpoint/2010/main" val="36213799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b="1" dirty="0" smtClean="0"/>
              <a:t>BAHAN YANG DIPERLUKAN UNTUK SKRINING FITOKIMIA</a:t>
            </a:r>
            <a:endParaRPr lang="en-US" dirty="0"/>
          </a:p>
        </p:txBody>
      </p:sp>
      <p:sp>
        <p:nvSpPr>
          <p:cNvPr id="3" name="Content Placeholder 2"/>
          <p:cNvSpPr>
            <a:spLocks noGrp="1"/>
          </p:cNvSpPr>
          <p:nvPr>
            <p:ph idx="1"/>
          </p:nvPr>
        </p:nvSpPr>
        <p:spPr/>
        <p:txBody>
          <a:bodyPr>
            <a:normAutofit fontScale="85000" lnSpcReduction="20000"/>
          </a:bodyPr>
          <a:lstStyle/>
          <a:p>
            <a:pPr lvl="0"/>
            <a:r>
              <a:rPr lang="id-ID" dirty="0"/>
              <a:t>Simplisia yang telah dihaluskan</a:t>
            </a:r>
            <a:endParaRPr lang="en-US" dirty="0"/>
          </a:p>
          <a:p>
            <a:pPr lvl="0"/>
            <a:r>
              <a:rPr lang="id-ID" dirty="0"/>
              <a:t>Pelarut heksan</a:t>
            </a:r>
            <a:endParaRPr lang="en-US" dirty="0"/>
          </a:p>
          <a:p>
            <a:pPr lvl="0"/>
            <a:r>
              <a:rPr lang="id-ID" dirty="0"/>
              <a:t>Pelarut methanol</a:t>
            </a:r>
            <a:endParaRPr lang="en-US" dirty="0"/>
          </a:p>
          <a:p>
            <a:pPr lvl="0"/>
            <a:r>
              <a:rPr lang="id-ID" dirty="0"/>
              <a:t>Pelarut kloroform</a:t>
            </a:r>
            <a:endParaRPr lang="en-US" dirty="0"/>
          </a:p>
          <a:p>
            <a:pPr lvl="0"/>
            <a:r>
              <a:rPr lang="id-ID" dirty="0"/>
              <a:t>Berbagai pereaksi : meyer, dragendorf, bouchardad,</a:t>
            </a:r>
            <a:endParaRPr lang="en-US" dirty="0"/>
          </a:p>
          <a:p>
            <a:pPr lvl="0"/>
            <a:r>
              <a:rPr lang="id-ID" dirty="0"/>
              <a:t>Hcl pekat, HCl encer</a:t>
            </a:r>
            <a:endParaRPr lang="en-US" dirty="0"/>
          </a:p>
          <a:p>
            <a:pPr lvl="0"/>
            <a:r>
              <a:rPr lang="id-ID" dirty="0"/>
              <a:t>Logam Mg</a:t>
            </a:r>
            <a:endParaRPr lang="en-US" dirty="0"/>
          </a:p>
          <a:p>
            <a:pPr lvl="0"/>
            <a:r>
              <a:rPr lang="id-ID" dirty="0"/>
              <a:t>NH4OH</a:t>
            </a:r>
            <a:endParaRPr lang="en-US" dirty="0"/>
          </a:p>
          <a:p>
            <a:pPr lvl="0"/>
            <a:r>
              <a:rPr lang="id-ID" dirty="0"/>
              <a:t>Asam asetat anhidrat</a:t>
            </a:r>
            <a:endParaRPr lang="en-US" dirty="0"/>
          </a:p>
          <a:p>
            <a:pPr lvl="0"/>
            <a:r>
              <a:rPr lang="id-ID" dirty="0" smtClean="0"/>
              <a:t>Alkohol</a:t>
            </a:r>
            <a:endParaRPr lang="en-US" dirty="0"/>
          </a:p>
        </p:txBody>
      </p:sp>
    </p:spTree>
    <p:extLst>
      <p:ext uri="{BB962C8B-B14F-4D97-AF65-F5344CB8AC3E}">
        <p14:creationId xmlns:p14="http://schemas.microsoft.com/office/powerpoint/2010/main" val="42829511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b="1" dirty="0"/>
              <a:t>Kromatografi Lapis Tipis (KLT</a:t>
            </a:r>
            <a:r>
              <a:rPr lang="id-ID" b="1" dirty="0" smtClean="0"/>
              <a:t>)</a:t>
            </a:r>
            <a:endParaRPr lang="en-US" dirty="0"/>
          </a:p>
        </p:txBody>
      </p:sp>
      <p:sp>
        <p:nvSpPr>
          <p:cNvPr id="3" name="Content Placeholder 2"/>
          <p:cNvSpPr>
            <a:spLocks noGrp="1"/>
          </p:cNvSpPr>
          <p:nvPr>
            <p:ph idx="1"/>
          </p:nvPr>
        </p:nvSpPr>
        <p:spPr/>
        <p:txBody>
          <a:bodyPr>
            <a:normAutofit fontScale="92500" lnSpcReduction="10000"/>
          </a:bodyPr>
          <a:lstStyle/>
          <a:p>
            <a:r>
              <a:rPr lang="id-ID" dirty="0"/>
              <a:t>KLT digunakan untuk memisahkan senyawa secara cepat , dengan menggunakan zat penyerap berupa serbuk halus yang disebarkan secara merata pada lempeng kaca atau aluminium. Lempeng yang dilapis dapat dianggap sebagai kolom kromatografi terbuka, dan pemisahannya dapat didasarkan pada penyerapan , pembagian atau gabungan keduanya, tergantung dari jenis penyerap dan cara pembuatan lapisan zat penyerap dan jenis pelarut.</a:t>
            </a:r>
            <a:endParaRPr lang="en-US" dirty="0"/>
          </a:p>
        </p:txBody>
      </p:sp>
    </p:spTree>
    <p:extLst>
      <p:ext uri="{BB962C8B-B14F-4D97-AF65-F5344CB8AC3E}">
        <p14:creationId xmlns:p14="http://schemas.microsoft.com/office/powerpoint/2010/main" val="39641472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b="1" dirty="0" smtClean="0"/>
              <a:t>ALAT DAN BAHAN KLT</a:t>
            </a:r>
            <a:endParaRPr lang="en-US" dirty="0"/>
          </a:p>
        </p:txBody>
      </p:sp>
      <p:sp>
        <p:nvSpPr>
          <p:cNvPr id="3" name="Content Placeholder 2"/>
          <p:cNvSpPr>
            <a:spLocks noGrp="1"/>
          </p:cNvSpPr>
          <p:nvPr>
            <p:ph idx="1"/>
          </p:nvPr>
        </p:nvSpPr>
        <p:spPr/>
        <p:txBody>
          <a:bodyPr>
            <a:normAutofit lnSpcReduction="10000"/>
          </a:bodyPr>
          <a:lstStyle/>
          <a:p>
            <a:pPr marL="0" lvl="0" indent="0">
              <a:buNone/>
            </a:pPr>
            <a:r>
              <a:rPr lang="id-ID" b="1" dirty="0" smtClean="0"/>
              <a:t>ALAT</a:t>
            </a:r>
            <a:endParaRPr lang="en-US" sz="2800" dirty="0"/>
          </a:p>
          <a:p>
            <a:pPr lvl="1"/>
            <a:r>
              <a:rPr lang="id-ID" dirty="0"/>
              <a:t>Gelas Ukur</a:t>
            </a:r>
            <a:endParaRPr lang="en-US" sz="2400" dirty="0"/>
          </a:p>
          <a:p>
            <a:pPr lvl="1"/>
            <a:r>
              <a:rPr lang="id-ID" dirty="0"/>
              <a:t>Corong</a:t>
            </a:r>
            <a:endParaRPr lang="en-US" sz="2400" dirty="0"/>
          </a:p>
          <a:p>
            <a:pPr lvl="1"/>
            <a:r>
              <a:rPr lang="id-ID" dirty="0"/>
              <a:t>Kertas saring</a:t>
            </a:r>
            <a:endParaRPr lang="en-US" sz="2400" dirty="0"/>
          </a:p>
          <a:p>
            <a:pPr lvl="1"/>
            <a:r>
              <a:rPr lang="id-ID" dirty="0"/>
              <a:t>pipet tetes</a:t>
            </a:r>
            <a:endParaRPr lang="en-US" sz="2400" dirty="0"/>
          </a:p>
          <a:p>
            <a:pPr lvl="1"/>
            <a:r>
              <a:rPr lang="id-ID" dirty="0"/>
              <a:t>Lempeng KLT</a:t>
            </a:r>
            <a:endParaRPr lang="en-US" sz="2400" dirty="0"/>
          </a:p>
          <a:p>
            <a:pPr lvl="1"/>
            <a:r>
              <a:rPr lang="id-ID" dirty="0"/>
              <a:t>Chamber</a:t>
            </a:r>
            <a:endParaRPr lang="en-US" sz="2400" dirty="0"/>
          </a:p>
          <a:p>
            <a:pPr lvl="1"/>
            <a:r>
              <a:rPr lang="id-ID" dirty="0"/>
              <a:t>Pipa kapiler</a:t>
            </a:r>
            <a:endParaRPr lang="en-US" sz="2400" dirty="0"/>
          </a:p>
          <a:p>
            <a:pPr lvl="1"/>
            <a:r>
              <a:rPr lang="id-ID" dirty="0"/>
              <a:t>Lampu </a:t>
            </a:r>
            <a:r>
              <a:rPr lang="id-ID" dirty="0" smtClean="0"/>
              <a:t>UV</a:t>
            </a:r>
          </a:p>
          <a:p>
            <a:pPr lvl="1"/>
            <a:endParaRPr lang="en-US" sz="2400" dirty="0"/>
          </a:p>
          <a:p>
            <a:pPr lvl="1"/>
            <a:endParaRPr lang="en-US" sz="2400" dirty="0"/>
          </a:p>
          <a:p>
            <a:endParaRPr lang="en-US" dirty="0"/>
          </a:p>
        </p:txBody>
      </p:sp>
    </p:spTree>
    <p:extLst>
      <p:ext uri="{BB962C8B-B14F-4D97-AF65-F5344CB8AC3E}">
        <p14:creationId xmlns:p14="http://schemas.microsoft.com/office/powerpoint/2010/main" val="8478896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normAutofit fontScale="85000" lnSpcReduction="20000"/>
          </a:bodyPr>
          <a:lstStyle/>
          <a:p>
            <a:pPr marL="0" lvl="0" indent="0">
              <a:buNone/>
            </a:pPr>
            <a:r>
              <a:rPr lang="id-ID" b="1" dirty="0" smtClean="0"/>
              <a:t>Bahan</a:t>
            </a:r>
            <a:endParaRPr lang="en-US" dirty="0"/>
          </a:p>
          <a:p>
            <a:pPr lvl="0"/>
            <a:r>
              <a:rPr lang="id-ID" dirty="0"/>
              <a:t>Ekstrak heksan, kloroform dan etil asetat</a:t>
            </a:r>
            <a:endParaRPr lang="en-US" dirty="0"/>
          </a:p>
          <a:p>
            <a:pPr lvl="0"/>
            <a:r>
              <a:rPr lang="id-ID" dirty="0"/>
              <a:t>metanol</a:t>
            </a:r>
            <a:endParaRPr lang="en-US" dirty="0"/>
          </a:p>
          <a:p>
            <a:pPr lvl="0"/>
            <a:r>
              <a:rPr lang="id-ID" dirty="0"/>
              <a:t>kloroform</a:t>
            </a:r>
            <a:endParaRPr lang="en-US" dirty="0"/>
          </a:p>
          <a:p>
            <a:pPr lvl="0"/>
            <a:r>
              <a:rPr lang="id-ID" dirty="0"/>
              <a:t>heksan</a:t>
            </a:r>
            <a:endParaRPr lang="en-US" dirty="0"/>
          </a:p>
          <a:p>
            <a:pPr lvl="0"/>
            <a:r>
              <a:rPr lang="id-ID" dirty="0"/>
              <a:t>etil asetat</a:t>
            </a:r>
            <a:endParaRPr lang="en-US" dirty="0"/>
          </a:p>
          <a:p>
            <a:pPr lvl="0"/>
            <a:r>
              <a:rPr lang="id-ID" dirty="0"/>
              <a:t>butanol</a:t>
            </a:r>
            <a:endParaRPr lang="en-US" dirty="0"/>
          </a:p>
          <a:p>
            <a:pPr lvl="0"/>
            <a:r>
              <a:rPr lang="id-ID" dirty="0"/>
              <a:t>asam asetat</a:t>
            </a:r>
            <a:endParaRPr lang="en-US" dirty="0"/>
          </a:p>
          <a:p>
            <a:pPr lvl="0"/>
            <a:r>
              <a:rPr lang="id-ID" dirty="0"/>
              <a:t>air</a:t>
            </a:r>
            <a:endParaRPr lang="en-US" dirty="0"/>
          </a:p>
          <a:p>
            <a:pPr lvl="0"/>
            <a:r>
              <a:rPr lang="id-ID" dirty="0"/>
              <a:t>asam sulfat</a:t>
            </a:r>
            <a:endParaRPr lang="en-US" dirty="0"/>
          </a:p>
          <a:p>
            <a:pPr lvl="0"/>
            <a:r>
              <a:rPr lang="id-ID" dirty="0"/>
              <a:t>dragendorf</a:t>
            </a:r>
            <a:endParaRPr lang="en-US" dirty="0"/>
          </a:p>
          <a:p>
            <a:pPr lvl="0"/>
            <a:r>
              <a:rPr lang="id-ID" dirty="0"/>
              <a:t>anisaldehid</a:t>
            </a:r>
            <a:endParaRPr lang="en-US" dirty="0"/>
          </a:p>
          <a:p>
            <a:pPr lvl="0"/>
            <a:r>
              <a:rPr lang="id-ID" dirty="0"/>
              <a:t>Uap amonia</a:t>
            </a:r>
            <a:endParaRPr lang="en-US" dirty="0"/>
          </a:p>
          <a:p>
            <a:pPr lvl="0"/>
            <a:r>
              <a:rPr lang="id-ID" dirty="0"/>
              <a:t>dll</a:t>
            </a:r>
            <a:endParaRPr lang="en-US" dirty="0"/>
          </a:p>
          <a:p>
            <a:endParaRPr lang="en-US" dirty="0"/>
          </a:p>
        </p:txBody>
      </p:sp>
    </p:spTree>
    <p:extLst>
      <p:ext uri="{BB962C8B-B14F-4D97-AF65-F5344CB8AC3E}">
        <p14:creationId xmlns:p14="http://schemas.microsoft.com/office/powerpoint/2010/main" val="26041714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smtClean="0"/>
              <a:t>Cara Kerja</a:t>
            </a:r>
            <a:endParaRPr lang="en-US" b="1" dirty="0"/>
          </a:p>
        </p:txBody>
      </p:sp>
      <p:sp>
        <p:nvSpPr>
          <p:cNvPr id="3" name="Content Placeholder 2"/>
          <p:cNvSpPr>
            <a:spLocks noGrp="1"/>
          </p:cNvSpPr>
          <p:nvPr>
            <p:ph idx="1"/>
          </p:nvPr>
        </p:nvSpPr>
        <p:spPr/>
        <p:txBody>
          <a:bodyPr>
            <a:normAutofit fontScale="92500" lnSpcReduction="10000"/>
          </a:bodyPr>
          <a:lstStyle/>
          <a:p>
            <a:pPr lvl="0"/>
            <a:r>
              <a:rPr lang="id-ID" dirty="0"/>
              <a:t>Uapkan ekstrak yang akan di KLT</a:t>
            </a:r>
            <a:endParaRPr lang="en-US" dirty="0"/>
          </a:p>
          <a:p>
            <a:pPr lvl="0"/>
            <a:r>
              <a:rPr lang="id-ID" dirty="0"/>
              <a:t>Siapkan lempeng aluminium/pelat KLT, potong-potong menjadi bagian yang kecil kira-kira berukuran 5 x 1 cm</a:t>
            </a:r>
            <a:endParaRPr lang="en-US" dirty="0"/>
          </a:p>
          <a:p>
            <a:r>
              <a:rPr lang="id-ID" dirty="0"/>
              <a:t>Tandai dengan pensil batas bawah (tempat awal penotolan, kira-kira 0,5 cm dari bagian pelat ) dan batas atas ( 0,5 cm dari bagian atas</a:t>
            </a:r>
            <a:r>
              <a:rPr lang="id-ID" dirty="0" smtClean="0"/>
              <a:t>)</a:t>
            </a:r>
          </a:p>
          <a:p>
            <a:r>
              <a:rPr lang="id-ID" dirty="0"/>
              <a:t>Totolkan ekstrak dengan menggunakan pipa kapiler yang telah dikecilkan lubangnya dengan dibakar. Keringka sebentar di udara terbuka.</a:t>
            </a:r>
            <a:endParaRPr lang="en-US" dirty="0"/>
          </a:p>
        </p:txBody>
      </p:sp>
    </p:spTree>
    <p:extLst>
      <p:ext uri="{BB962C8B-B14F-4D97-AF65-F5344CB8AC3E}">
        <p14:creationId xmlns:p14="http://schemas.microsoft.com/office/powerpoint/2010/main" val="21398461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lanjutan</a:t>
            </a:r>
            <a:endParaRPr lang="en-US" dirty="0"/>
          </a:p>
        </p:txBody>
      </p:sp>
      <p:sp>
        <p:nvSpPr>
          <p:cNvPr id="3" name="Content Placeholder 2"/>
          <p:cNvSpPr>
            <a:spLocks noGrp="1"/>
          </p:cNvSpPr>
          <p:nvPr>
            <p:ph idx="1"/>
          </p:nvPr>
        </p:nvSpPr>
        <p:spPr/>
        <p:txBody>
          <a:bodyPr>
            <a:normAutofit fontScale="92500" lnSpcReduction="20000"/>
          </a:bodyPr>
          <a:lstStyle/>
          <a:p>
            <a:pPr lvl="0"/>
            <a:r>
              <a:rPr lang="id-ID" dirty="0" smtClean="0"/>
              <a:t>Isi </a:t>
            </a:r>
            <a:r>
              <a:rPr lang="id-ID" dirty="0"/>
              <a:t>chamber yang telah dibersihkan dan dikeringkan serta dilapisi dengan kertas saring dengan pelarut yang akan digunakan, Jenuhkan . Chamber telah jenuh dengan pelarut jika kertas saring seluruhnya telah dibasahi oleh pelarut.</a:t>
            </a:r>
            <a:endParaRPr lang="en-US" dirty="0"/>
          </a:p>
          <a:p>
            <a:pPr lvl="0"/>
            <a:r>
              <a:rPr lang="id-ID" dirty="0"/>
              <a:t>Masukkan pelat yang telah ditotolkan ekstrak , elusi sampai tanda batas</a:t>
            </a:r>
            <a:endParaRPr lang="en-US" dirty="0"/>
          </a:p>
          <a:p>
            <a:pPr lvl="0"/>
            <a:r>
              <a:rPr lang="id-ID" dirty="0"/>
              <a:t>Amati noda yang terbentuk secara visual, di bawah lampu uv dan disemprot dengan penampak bercak yang sesuai</a:t>
            </a:r>
            <a:endParaRPr lang="en-US" dirty="0"/>
          </a:p>
          <a:p>
            <a:r>
              <a:rPr lang="id-ID" dirty="0"/>
              <a:t>Gambarkan hasil KLT pada buku kerja anda.</a:t>
            </a:r>
            <a:endParaRPr lang="en-US" dirty="0"/>
          </a:p>
        </p:txBody>
      </p:sp>
    </p:spTree>
    <p:extLst>
      <p:ext uri="{BB962C8B-B14F-4D97-AF65-F5344CB8AC3E}">
        <p14:creationId xmlns:p14="http://schemas.microsoft.com/office/powerpoint/2010/main" val="20200212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Alat yang dibawa sendiri</a:t>
            </a:r>
            <a:endParaRPr lang="en-US" dirty="0"/>
          </a:p>
        </p:txBody>
      </p:sp>
      <p:sp>
        <p:nvSpPr>
          <p:cNvPr id="3" name="Content Placeholder 2"/>
          <p:cNvSpPr>
            <a:spLocks noGrp="1"/>
          </p:cNvSpPr>
          <p:nvPr>
            <p:ph idx="1"/>
          </p:nvPr>
        </p:nvSpPr>
        <p:spPr/>
        <p:txBody>
          <a:bodyPr>
            <a:normAutofit lnSpcReduction="10000"/>
          </a:bodyPr>
          <a:lstStyle/>
          <a:p>
            <a:r>
              <a:rPr lang="id-ID" dirty="0" smtClean="0"/>
              <a:t>Lap kain</a:t>
            </a:r>
          </a:p>
          <a:p>
            <a:r>
              <a:rPr lang="id-ID" dirty="0" smtClean="0"/>
              <a:t>Tisue</a:t>
            </a:r>
          </a:p>
          <a:p>
            <a:r>
              <a:rPr lang="id-ID" dirty="0" smtClean="0"/>
              <a:t>Kain Flanel </a:t>
            </a:r>
          </a:p>
          <a:p>
            <a:r>
              <a:rPr lang="id-ID" dirty="0" smtClean="0"/>
              <a:t>Sudip</a:t>
            </a:r>
          </a:p>
          <a:p>
            <a:r>
              <a:rPr lang="id-ID" dirty="0" smtClean="0"/>
              <a:t>Sendok </a:t>
            </a:r>
          </a:p>
          <a:p>
            <a:r>
              <a:rPr lang="id-ID" dirty="0" smtClean="0"/>
              <a:t>Label</a:t>
            </a:r>
          </a:p>
          <a:p>
            <a:r>
              <a:rPr lang="id-ID" dirty="0" smtClean="0"/>
              <a:t>Pot Plastik</a:t>
            </a:r>
          </a:p>
          <a:p>
            <a:r>
              <a:rPr lang="id-ID" dirty="0" smtClean="0"/>
              <a:t>Panci kecil</a:t>
            </a:r>
            <a:endParaRPr lang="en-US" dirty="0"/>
          </a:p>
        </p:txBody>
      </p:sp>
    </p:spTree>
    <p:extLst>
      <p:ext uri="{BB962C8B-B14F-4D97-AF65-F5344CB8AC3E}">
        <p14:creationId xmlns:p14="http://schemas.microsoft.com/office/powerpoint/2010/main" val="37817335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b="1" dirty="0" smtClean="0"/>
              <a:t>Daftar Pustaka</a:t>
            </a:r>
            <a:endParaRPr lang="en-US" dirty="0"/>
          </a:p>
        </p:txBody>
      </p:sp>
      <p:sp>
        <p:nvSpPr>
          <p:cNvPr id="3" name="Content Placeholder 2"/>
          <p:cNvSpPr>
            <a:spLocks noGrp="1"/>
          </p:cNvSpPr>
          <p:nvPr>
            <p:ph idx="1"/>
          </p:nvPr>
        </p:nvSpPr>
        <p:spPr/>
        <p:txBody>
          <a:bodyPr/>
          <a:lstStyle/>
          <a:p>
            <a:pPr lvl="0"/>
            <a:r>
              <a:rPr lang="id-ID" dirty="0" smtClean="0"/>
              <a:t>Harbone</a:t>
            </a:r>
            <a:r>
              <a:rPr lang="id-ID" dirty="0"/>
              <a:t>,	JB	.	1987.	Metode	Fitokimia	Penuntun	cara modern menganalisa tumbuhan. ITB Bandung</a:t>
            </a:r>
            <a:endParaRPr lang="en-US" dirty="0"/>
          </a:p>
          <a:p>
            <a:pPr lvl="0"/>
            <a:r>
              <a:rPr lang="id-ID" dirty="0"/>
              <a:t>Soediro Iwang, 2000. Diktat Kuliah Fitokimia. Fakultas Farmasi UNTAG 1945 jakarta</a:t>
            </a:r>
            <a:endParaRPr lang="en-US" dirty="0"/>
          </a:p>
          <a:p>
            <a:pPr lvl="0"/>
            <a:r>
              <a:rPr lang="id-ID" dirty="0"/>
              <a:t>Materia Medika Indonesia</a:t>
            </a:r>
            <a:endParaRPr lang="en-US" dirty="0"/>
          </a:p>
          <a:p>
            <a:endParaRPr lang="en-US" dirty="0"/>
          </a:p>
        </p:txBody>
      </p:sp>
    </p:spTree>
    <p:extLst>
      <p:ext uri="{BB962C8B-B14F-4D97-AF65-F5344CB8AC3E}">
        <p14:creationId xmlns:p14="http://schemas.microsoft.com/office/powerpoint/2010/main" val="24269632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117</TotalTime>
  <Words>1240</Words>
  <Application>Microsoft Office PowerPoint</Application>
  <PresentationFormat>On-screen Show (4:3)</PresentationFormat>
  <Paragraphs>146</Paragraphs>
  <Slides>29</Slides>
  <Notes>0</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Praktikum Fitokimia</vt:lpstr>
      <vt:lpstr>Skrining fitokimia</vt:lpstr>
      <vt:lpstr>Persyaratan skrining fitokimia</vt:lpstr>
      <vt:lpstr>Ekstraksi</vt:lpstr>
      <vt:lpstr>Cara kerka Rebusan</vt:lpstr>
      <vt:lpstr>Digesti </vt:lpstr>
      <vt:lpstr>Cara Kerja Digesti</vt:lpstr>
      <vt:lpstr>Infus </vt:lpstr>
      <vt:lpstr>Cara Kerja Infus</vt:lpstr>
      <vt:lpstr>Dekock </vt:lpstr>
      <vt:lpstr>Refluks </vt:lpstr>
      <vt:lpstr>Soxhlet</vt:lpstr>
      <vt:lpstr>Alat Sokhletasi</vt:lpstr>
      <vt:lpstr>PowerPoint Presentation</vt:lpstr>
      <vt:lpstr>PowerPoint Presentation</vt:lpstr>
      <vt:lpstr>MASERASI</vt:lpstr>
      <vt:lpstr>CARA KERJA MASERASI</vt:lpstr>
      <vt:lpstr>Perkolasi</vt:lpstr>
      <vt:lpstr>Cara Kerja Perkolasi</vt:lpstr>
      <vt:lpstr>Rendemen</vt:lpstr>
      <vt:lpstr>ALAT YANG DIPERLUKAN UNTUK SKRINING FITOKIMIA</vt:lpstr>
      <vt:lpstr>BAHAN YANG DIPERLUKAN UNTUK SKRINING FITOKIMIA</vt:lpstr>
      <vt:lpstr>Kromatografi Lapis Tipis (KLT)</vt:lpstr>
      <vt:lpstr>ALAT DAN BAHAN KLT</vt:lpstr>
      <vt:lpstr>PowerPoint Presentation</vt:lpstr>
      <vt:lpstr>Cara Kerja</vt:lpstr>
      <vt:lpstr>lanjutan</vt:lpstr>
      <vt:lpstr>Alat yang dibawa sendiri</vt:lpstr>
      <vt:lpstr>Daftar Pustaka</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Praktikum Fitokimia</dc:title>
  <dc:creator>HP</dc:creator>
  <cp:lastModifiedBy>HP</cp:lastModifiedBy>
  <cp:revision>11</cp:revision>
  <dcterms:created xsi:type="dcterms:W3CDTF">2020-11-07T05:42:20Z</dcterms:created>
  <dcterms:modified xsi:type="dcterms:W3CDTF">2020-11-07T15:20:33Z</dcterms:modified>
</cp:coreProperties>
</file>